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1" r:id="rId3"/>
    <p:sldId id="273" r:id="rId4"/>
    <p:sldId id="269" r:id="rId5"/>
    <p:sldId id="268" r:id="rId6"/>
    <p:sldId id="267" r:id="rId7"/>
    <p:sldId id="274" r:id="rId8"/>
    <p:sldId id="261" r:id="rId9"/>
    <p:sldId id="260" r:id="rId10"/>
    <p:sldId id="262" r:id="rId11"/>
    <p:sldId id="270" r:id="rId12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4629" autoAdjust="0"/>
  </p:normalViewPr>
  <p:slideViewPr>
    <p:cSldViewPr>
      <p:cViewPr>
        <p:scale>
          <a:sx n="118" d="100"/>
          <a:sy n="118" d="100"/>
        </p:scale>
        <p:origin x="-7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B55BC-E87D-4FE6-871B-AF121AF148A1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424D-564E-4422-864D-5CF8B9DC7D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3424D-564E-4422-864D-5CF8B9DC7D6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8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0B3F33-FCA5-4EF2-A064-9DAB54E15954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D8D948-891A-478E-862E-CABD9B1132DF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92888" cy="4709120"/>
          </a:xfrm>
        </p:spPr>
        <p:txBody>
          <a:bodyPr>
            <a:noAutofit/>
          </a:bodyPr>
          <a:lstStyle/>
          <a:p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400" dirty="0"/>
              <a:t/>
            </a:r>
            <a:br>
              <a:rPr lang="it-IT" sz="5400" dirty="0"/>
            </a:br>
            <a:r>
              <a:rPr lang="it-IT" sz="5400" dirty="0" smtClean="0"/>
              <a:t/>
            </a:r>
            <a:br>
              <a:rPr lang="it-IT" sz="5400" dirty="0" smtClean="0"/>
            </a:br>
            <a:r>
              <a:rPr lang="it-IT" sz="5200" i="1" dirty="0" smtClean="0"/>
              <a:t>Valore Lavoro</a:t>
            </a:r>
            <a:br>
              <a:rPr lang="it-IT" sz="5200" i="1" dirty="0" smtClean="0"/>
            </a:b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5400" dirty="0" smtClean="0"/>
              <a:t>Ingegneri, Pubblica Amministrazione:</a:t>
            </a:r>
            <a:br>
              <a:rPr lang="it-IT" sz="5400" dirty="0" smtClean="0"/>
            </a:br>
            <a:r>
              <a:rPr lang="it-IT" sz="5400" dirty="0" smtClean="0"/>
              <a:t>scenari possibili e innovazioni di sistema</a:t>
            </a:r>
            <a:endParaRPr lang="it-IT" sz="5400" dirty="0"/>
          </a:p>
        </p:txBody>
      </p:sp>
      <p:pic>
        <p:nvPicPr>
          <p:cNvPr id="1026" name="Picture 2" descr="C:\Users\francesco\AppData\Local\Microsoft\Windows\Temporary Internet Files\Content.Outlook\4ZRRBDSV\logocongre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38936"/>
            <a:ext cx="2592288" cy="9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Inefficacia delle politiche e delle procedure di realizzazione delle opere: un caso emblematico la Legge Obiettivo 443/2001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2797"/>
            <a:ext cx="6840760" cy="517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2225" y="6511925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elaborazione Centro Studi CNI su banca dati SILOS</a:t>
            </a:r>
          </a:p>
        </p:txBody>
      </p:sp>
    </p:spTree>
    <p:extLst>
      <p:ext uri="{BB962C8B-B14F-4D97-AF65-F5344CB8AC3E}">
        <p14:creationId xmlns:p14="http://schemas.microsoft.com/office/powerpoint/2010/main" val="16267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cesco\AppData\Local\Microsoft\Windows\Temporary Internet Files\Content.Outlook\4ZRRBDSV\logocongres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5067060" cy="183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La modernizzazione è un miraggio</a:t>
            </a:r>
            <a:br>
              <a:rPr lang="it-IT" dirty="0" smtClean="0"/>
            </a:br>
            <a:r>
              <a:rPr lang="it-IT" sz="2000" dirty="0" smtClean="0"/>
              <a:t>Procedure complesse, eccesso di norme, servizi di bassa qualità</a:t>
            </a:r>
            <a:endParaRPr lang="it-I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4632"/>
            <a:ext cx="5551575" cy="395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2" y="6396752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 e elaborazioni su dati Banca Mondiale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71" y="2708920"/>
            <a:ext cx="38163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Nessuna crescita senza una PA adeguata a funzioni complesse</a:t>
            </a:r>
            <a:endParaRPr lang="it-IT" sz="3600" dirty="0"/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22225" y="6511925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</a:t>
            </a:r>
            <a:r>
              <a:rPr lang="it-IT" altLang="it-IT" sz="1100" dirty="0" smtClean="0">
                <a:latin typeface="Calibri" pitchFamily="34" charset="0"/>
              </a:rPr>
              <a:t>Indagine Centro </a:t>
            </a:r>
            <a:r>
              <a:rPr lang="it-IT" altLang="it-IT" sz="1100" dirty="0">
                <a:latin typeface="Calibri" pitchFamily="34" charset="0"/>
              </a:rPr>
              <a:t>Studi </a:t>
            </a:r>
            <a:r>
              <a:rPr lang="it-IT" altLang="it-IT" sz="1100" dirty="0" smtClean="0">
                <a:latin typeface="Calibri" pitchFamily="34" charset="0"/>
              </a:rPr>
              <a:t>CNI, 2015</a:t>
            </a:r>
            <a:endParaRPr lang="it-IT" altLang="it-IT" sz="11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6130"/>
            <a:ext cx="6132515" cy="476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61010"/>
            <a:ext cx="3428230" cy="170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L’innovazione è debole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72816"/>
            <a:ext cx="4961973" cy="34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55966"/>
            <a:ext cx="4940211" cy="346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6396752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Indagine Centro Studi CNI, 2015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E se il problema dell’inefficienza della PA fosse anche una questione di ruoli e funzioni svolti dalle persone sbagliate?</a:t>
            </a:r>
            <a:endParaRPr lang="it-IT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03" y="2924943"/>
            <a:ext cx="2012234" cy="9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02" y="4005064"/>
            <a:ext cx="1912477" cy="101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10" y="5157192"/>
            <a:ext cx="1840469" cy="112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417" y="1929738"/>
            <a:ext cx="1927845" cy="9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8" y="2079071"/>
            <a:ext cx="5978298" cy="437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22225" y="6511925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</a:t>
            </a:r>
            <a:r>
              <a:rPr lang="it-IT" altLang="it-IT" sz="1100" dirty="0" smtClean="0">
                <a:latin typeface="Calibri" pitchFamily="34" charset="0"/>
              </a:rPr>
              <a:t>Indagine Centro </a:t>
            </a:r>
            <a:r>
              <a:rPr lang="it-IT" altLang="it-IT" sz="1100" dirty="0">
                <a:latin typeface="Calibri" pitchFamily="34" charset="0"/>
              </a:rPr>
              <a:t>Studi </a:t>
            </a:r>
            <a:r>
              <a:rPr lang="it-IT" altLang="it-IT" sz="1100" dirty="0" smtClean="0">
                <a:latin typeface="Calibri" pitchFamily="34" charset="0"/>
              </a:rPr>
              <a:t>CNI, 2015</a:t>
            </a:r>
            <a:endParaRPr lang="it-IT" altLang="it-IT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900" dirty="0" smtClean="0"/>
              <a:t>Un caso emblematico di </a:t>
            </a:r>
            <a:r>
              <a:rPr lang="it-IT" sz="3900" i="1" dirty="0" smtClean="0"/>
              <a:t>confusione</a:t>
            </a:r>
            <a:r>
              <a:rPr lang="it-IT" sz="3900" dirty="0" smtClean="0"/>
              <a:t> di ruoli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/>
              <a:t>Il Centro Studi CNI ha analizzato 573 curricula di dirigenti e funzionari in posizione apicale nella gestione di aree per i sistemi informatici nella PPAA</a:t>
            </a:r>
            <a:endParaRPr lang="it-IT" sz="1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1"/>
            <a:ext cx="4830688" cy="2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275682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25019" y="6582021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</a:t>
            </a:r>
            <a:r>
              <a:rPr lang="it-IT" altLang="it-IT" sz="1100" dirty="0" smtClean="0">
                <a:latin typeface="Calibri" pitchFamily="34" charset="0"/>
              </a:rPr>
              <a:t>Indagine Centro </a:t>
            </a:r>
            <a:r>
              <a:rPr lang="it-IT" altLang="it-IT" sz="1100" dirty="0">
                <a:latin typeface="Calibri" pitchFamily="34" charset="0"/>
              </a:rPr>
              <a:t>Studi </a:t>
            </a:r>
            <a:r>
              <a:rPr lang="it-IT" altLang="it-IT" sz="1100" dirty="0" smtClean="0">
                <a:latin typeface="Calibri" pitchFamily="34" charset="0"/>
              </a:rPr>
              <a:t>CNI, 2015</a:t>
            </a:r>
            <a:endParaRPr lang="it-IT" altLang="it-IT" sz="11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29200"/>
            <a:ext cx="2497013" cy="2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" y="3212976"/>
            <a:ext cx="5244119" cy="336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8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Ridare centralità al progetto significa ristabilire una molteplicità di equilibri</a:t>
            </a:r>
            <a:endParaRPr lang="it-IT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7092280" cy="39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850" y="2293611"/>
            <a:ext cx="52562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Incidenza % del fatturato dei servizi di progettazione sul totale degli investimenti in costruzioni, 2013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011863" y="2348880"/>
            <a:ext cx="30241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altLang="it-IT" dirty="0">
                <a:solidFill>
                  <a:srgbClr val="7F7F7F"/>
                </a:solidFill>
                <a:latin typeface="Calibri" pitchFamily="34" charset="0"/>
              </a:rPr>
              <a:t>L</a:t>
            </a:r>
            <a:r>
              <a:rPr lang="ja-JP" altLang="it-IT" dirty="0">
                <a:solidFill>
                  <a:srgbClr val="7F7F7F"/>
                </a:solidFill>
                <a:latin typeface="Calibri" pitchFamily="34" charset="0"/>
              </a:rPr>
              <a:t>’</a:t>
            </a:r>
            <a:r>
              <a:rPr lang="it-IT" altLang="ja-JP" dirty="0">
                <a:solidFill>
                  <a:srgbClr val="7F7F7F"/>
                </a:solidFill>
                <a:latin typeface="Calibri" pitchFamily="34" charset="0"/>
              </a:rPr>
              <a:t>Italia non ha solo </a:t>
            </a:r>
            <a:r>
              <a:rPr lang="it-IT" altLang="ja-JP" b="1" dirty="0">
                <a:solidFill>
                  <a:srgbClr val="7F7F7F"/>
                </a:solidFill>
                <a:latin typeface="Calibri" pitchFamily="34" charset="0"/>
              </a:rPr>
              <a:t>disinvestito nelle opere pubbliche</a:t>
            </a:r>
            <a:r>
              <a:rPr lang="it-IT" altLang="ja-JP" dirty="0">
                <a:solidFill>
                  <a:srgbClr val="7F7F7F"/>
                </a:solidFill>
                <a:latin typeface="Calibri" pitchFamily="34" charset="0"/>
              </a:rPr>
              <a:t>, ma anche </a:t>
            </a:r>
            <a:r>
              <a:rPr lang="it-IT" altLang="ja-JP" b="1" dirty="0">
                <a:solidFill>
                  <a:srgbClr val="7F7F7F"/>
                </a:solidFill>
                <a:latin typeface="Calibri" pitchFamily="34" charset="0"/>
              </a:rPr>
              <a:t>nelle attività di progettazione</a:t>
            </a:r>
            <a:r>
              <a:rPr lang="it-IT" altLang="ja-JP" dirty="0">
                <a:solidFill>
                  <a:srgbClr val="7F7F7F"/>
                </a:solidFill>
                <a:latin typeface="Calibri" pitchFamily="34" charset="0"/>
              </a:rPr>
              <a:t>, con gli effetti recessivi registrati fino ad oggi</a:t>
            </a:r>
            <a:endParaRPr lang="it-IT" altLang="it-IT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22225" y="6511925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elaborazione Centro Studi CNI su </a:t>
            </a:r>
            <a:r>
              <a:rPr lang="it-IT" altLang="it-IT" sz="1100" dirty="0" smtClean="0">
                <a:latin typeface="Calibri" pitchFamily="34" charset="0"/>
              </a:rPr>
              <a:t>dati </a:t>
            </a:r>
            <a:r>
              <a:rPr lang="it-IT" altLang="it-IT" sz="1100" dirty="0" err="1" smtClean="0">
                <a:latin typeface="Calibri" pitchFamily="34" charset="0"/>
              </a:rPr>
              <a:t>Eurostat</a:t>
            </a:r>
            <a:endParaRPr lang="it-IT" altLang="it-IT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Autofit/>
          </a:bodyPr>
          <a:lstStyle/>
          <a:p>
            <a:r>
              <a:rPr lang="it-IT" sz="2800" dirty="0" smtClean="0"/>
              <a:t>La progettazione interna alla PA non genera alcun valore </a:t>
            </a:r>
            <a:br>
              <a:rPr lang="it-IT" sz="2800" dirty="0" smtClean="0"/>
            </a:br>
            <a:r>
              <a:rPr lang="it-IT" sz="1600" dirty="0" smtClean="0"/>
              <a:t>La PA deve avere un ruolo di programmazione e controllo, il professionista deve avere il ruolo di progettista</a:t>
            </a:r>
            <a:endParaRPr lang="it-IT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40"/>
            <a:ext cx="6948264" cy="457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22225" y="6511925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elaborazione Centro Studi CNI su banca dati SILOS</a:t>
            </a:r>
          </a:p>
        </p:txBody>
      </p:sp>
    </p:spTree>
    <p:extLst>
      <p:ext uri="{BB962C8B-B14F-4D97-AF65-F5344CB8AC3E}">
        <p14:creationId xmlns:p14="http://schemas.microsoft.com/office/powerpoint/2010/main" val="40397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…e non sembra esserci neanche una visione chiara di ciò che funziona o non funziona nelle gare d’appalto</a:t>
            </a:r>
            <a:br>
              <a:rPr lang="it-IT" sz="2800" dirty="0" smtClean="0"/>
            </a:br>
            <a:r>
              <a:rPr lang="it-IT" sz="1600" dirty="0" smtClean="0"/>
              <a:t>L’appalto integrato è tra quelli che funzionano meno, ma è il più utilizzato dalle PPAA</a:t>
            </a:r>
            <a:endParaRPr lang="it-IT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7" y="2145903"/>
            <a:ext cx="7028310" cy="44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2225" y="6511925"/>
            <a:ext cx="390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100" dirty="0">
                <a:latin typeface="Calibri" pitchFamily="34" charset="0"/>
              </a:rPr>
              <a:t>Fonte: elaborazione Centro Studi CNI su banca dati SILOS</a:t>
            </a:r>
          </a:p>
        </p:txBody>
      </p:sp>
    </p:spTree>
    <p:extLst>
      <p:ext uri="{BB962C8B-B14F-4D97-AF65-F5344CB8AC3E}">
        <p14:creationId xmlns:p14="http://schemas.microsoft.com/office/powerpoint/2010/main" val="42104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1631</TotalTime>
  <Words>226</Words>
  <Application>Microsoft Office PowerPoint</Application>
  <PresentationFormat>Presentazione su schermo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Onde</vt:lpstr>
      <vt:lpstr>   Valore Lavoro  Ingegneri, Pubblica Amministrazione: scenari possibili e innovazioni di sistema</vt:lpstr>
      <vt:lpstr>La modernizzazione è un miraggio Procedure complesse, eccesso di norme, servizi di bassa qualità</vt:lpstr>
      <vt:lpstr>Nessuna crescita senza una PA adeguata a funzioni complesse</vt:lpstr>
      <vt:lpstr>L’innovazione è debole</vt:lpstr>
      <vt:lpstr>E se il problema dell’inefficienza della PA fosse anche una questione di ruoli e funzioni svolti dalle persone sbagliate?</vt:lpstr>
      <vt:lpstr>Un caso emblematico di confusione di ruoli Il Centro Studi CNI ha analizzato 573 curricula di dirigenti e funzionari in posizione apicale nella gestione di aree per i sistemi informatici nella PPAA</vt:lpstr>
      <vt:lpstr>Ridare centralità al progetto significa ristabilire una molteplicità di equilibri</vt:lpstr>
      <vt:lpstr>La progettazione interna alla PA non genera alcun valore  La PA deve avere un ruolo di programmazione e controllo, il professionista deve avere il ruolo di progettista</vt:lpstr>
      <vt:lpstr>…e non sembra esserci neanche una visione chiara di ciò che funziona o non funziona nelle gare d’appalto L’appalto integrato è tra quelli che funzionano meno, ma è il più utilizzato dalle PPAA</vt:lpstr>
      <vt:lpstr>Inefficacia delle politiche e delle procedure di realizzazione delle opere: un caso emblematico la Legge Obiettivo 443/2001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Ingegneri nella libera professione</dc:title>
  <dc:creator>Francesco Estrafallaces</dc:creator>
  <cp:lastModifiedBy>A.Felici (Ufficio Comunicazione Centro Studi CNI)</cp:lastModifiedBy>
  <cp:revision>186</cp:revision>
  <cp:lastPrinted>2015-09-28T17:37:31Z</cp:lastPrinted>
  <dcterms:created xsi:type="dcterms:W3CDTF">2015-09-23T14:18:33Z</dcterms:created>
  <dcterms:modified xsi:type="dcterms:W3CDTF">2015-10-06T13:45:56Z</dcterms:modified>
</cp:coreProperties>
</file>