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8" r:id="rId5"/>
    <p:sldId id="261" r:id="rId6"/>
    <p:sldId id="263" r:id="rId7"/>
    <p:sldId id="262" r:id="rId8"/>
    <p:sldId id="264" r:id="rId9"/>
    <p:sldId id="265" r:id="rId10"/>
    <p:sldId id="268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0" d="100"/>
          <a:sy n="110" d="100"/>
        </p:scale>
        <p:origin x="-2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6864" cy="4277072"/>
          </a:xfrm>
        </p:spPr>
        <p:txBody>
          <a:bodyPr>
            <a:noAutofit/>
          </a:bodyPr>
          <a:lstStyle/>
          <a:p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5400" dirty="0"/>
              <a:t/>
            </a:r>
            <a:br>
              <a:rPr lang="it-IT" sz="5400" dirty="0"/>
            </a:br>
            <a:r>
              <a:rPr lang="it-IT" sz="5400" i="1" dirty="0" smtClean="0"/>
              <a:t>Valore Lavoro</a:t>
            </a:r>
            <a:br>
              <a:rPr lang="it-IT" sz="5400" i="1" dirty="0" smtClean="0"/>
            </a:br>
            <a:r>
              <a:rPr lang="it-IT" sz="5400" dirty="0"/>
              <a:t/>
            </a:r>
            <a:br>
              <a:rPr lang="it-IT" sz="5400" dirty="0"/>
            </a:br>
            <a:r>
              <a:rPr lang="it-IT" sz="5400" dirty="0" smtClean="0"/>
              <a:t>Fare Professione:</a:t>
            </a:r>
            <a:br>
              <a:rPr lang="it-IT" sz="5400" dirty="0" smtClean="0"/>
            </a:br>
            <a:r>
              <a:rPr lang="it-IT" sz="5400" dirty="0" smtClean="0"/>
              <a:t>mercato, competizione e ricambio generazionale</a:t>
            </a:r>
            <a:endParaRPr lang="it-IT" sz="5400" dirty="0"/>
          </a:p>
        </p:txBody>
      </p:sp>
      <p:pic>
        <p:nvPicPr>
          <p:cNvPr id="1026" name="Picture 2" descr="C:\Users\francesco\AppData\Local\Microsoft\Windows\Temporary Internet Files\Content.Outlook\4ZRRBDSV\logocongres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38936"/>
            <a:ext cx="2592288" cy="94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Se detassare gli immobili non vale la ripresa</a:t>
            </a:r>
            <a:endParaRPr lang="it-IT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45088"/>
            <a:ext cx="36766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92180"/>
            <a:ext cx="5817840" cy="418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1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Per i professionisti diventa cruciale un </a:t>
            </a:r>
            <a:r>
              <a:rPr lang="it-IT" sz="3200" i="1" dirty="0" smtClean="0"/>
              <a:t>pacchetto di interventi</a:t>
            </a:r>
            <a:r>
              <a:rPr lang="it-IT" sz="3200" dirty="0" smtClean="0"/>
              <a:t> capace di toccare aspetti diversi</a:t>
            </a:r>
            <a:endParaRPr lang="it-I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4292"/>
            <a:ext cx="29749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03192"/>
            <a:ext cx="29749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97" y="2144292"/>
            <a:ext cx="29749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99" y="3517951"/>
            <a:ext cx="29749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98" y="4862092"/>
            <a:ext cx="2974975" cy="1358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76" y="2176932"/>
            <a:ext cx="29813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45" y="3535832"/>
            <a:ext cx="2974975" cy="1358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2" y="4848689"/>
            <a:ext cx="2974975" cy="1358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8456" y="173216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Investimenti</a:t>
            </a:r>
            <a:endParaRPr lang="it-IT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91880" y="17474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Regole</a:t>
            </a:r>
            <a:endParaRPr lang="it-IT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592320" y="18147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it-IT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Non chiediamo solo migliori politiche, pensiamo anche a riorganizzare e innovare il lavoro </a:t>
            </a:r>
            <a:r>
              <a:rPr lang="it-IT" sz="2800" dirty="0" smtClean="0"/>
              <a:t>professionale attraverso…</a:t>
            </a:r>
            <a:endParaRPr lang="it-IT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2871787" cy="221297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3404288" cy="228072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49678"/>
            <a:ext cx="3187700" cy="146367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05" y="5254010"/>
            <a:ext cx="31877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3" y="1962468"/>
            <a:ext cx="388302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" y="6610617"/>
            <a:ext cx="36766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3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esco\AppData\Local\Microsoft\Windows\Temporary Internet Files\Content.Outlook\4ZRRBDSV\logocongres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95" y="1700808"/>
            <a:ext cx="635100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1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Professionisti: una grande forza messa alla prova dalla crisi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53" y="1995407"/>
            <a:ext cx="6268629" cy="40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1096" y="6501070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Centro Studi CNI su dati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Inarcassa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640424"/>
            <a:ext cx="4427984" cy="300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7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 profila il problema del ricambio generazionale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84168" y="2708920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Giovani sempre meno interessati alla libera professione. Molti over 40 hanno tentato la libera professione dopo essere stati espulsi dal mercato del lavoro dipendente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1096" y="6501070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Centro Studi CNI su dati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Inarcassa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8933"/>
            <a:ext cx="6523037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4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Volume d’affari dimezzato in 10 anni. La crisi ha ridisegnato il mercato della libera professione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504" y="6335742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(*) Stima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1096" y="6567155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Centro Studi CNI su dati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Inarcassa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72817"/>
            <a:ext cx="5976664" cy="348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012160" y="2420888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2014 il volume d’affari è tornato ai livelli del 2003. 78.000 ingegneri realizzano oggi ciò che nel 2003 realizzavano 46.000 ingegneri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03" y="4345968"/>
            <a:ext cx="4283779" cy="245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275856" y="40050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-19% tra il 2008 e il 2014</a:t>
            </a:r>
            <a:endParaRPr lang="it-IT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 settore di punta a comparto a rischio di marginalizzazione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5" y="2276872"/>
            <a:ext cx="5964039" cy="39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4211960" cy="296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01096" y="650572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Centro Studi CNI su dati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Inarcassa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1096" y="6237312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(*) Stima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2015: è prevedibile un ulteriore ridimensionamento del reddito medio</a:t>
            </a:r>
            <a:br>
              <a:rPr lang="it-IT" sz="3600" dirty="0" smtClean="0"/>
            </a:br>
            <a:r>
              <a:rPr lang="it-IT" sz="2000" dirty="0" smtClean="0"/>
              <a:t>Risultati di un’indagine su oltre 7.000 ingegneri iscritti all’albo, di cui oltre 4000 liberi professionisti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4" y="1988840"/>
            <a:ext cx="5074243" cy="385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30019"/>
            <a:ext cx="5251102" cy="385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01096" y="650572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Indagine Centro Studi CNI, 2015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/>
              <a:t>…e se le stime ufficiali prevedono per il 2015 l’inversione del ciclo economico, per i liberi professionisti il quadro è molto diverso</a:t>
            </a:r>
            <a:br>
              <a:rPr lang="it-IT" sz="2800" dirty="0" smtClean="0"/>
            </a:br>
            <a:r>
              <a:rPr lang="it-IT" sz="1800" dirty="0" smtClean="0"/>
              <a:t>Risultati di un’indagine su oltre 4.000 ingegneri liberi professionisti</a:t>
            </a:r>
            <a:endParaRPr lang="it-IT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16832"/>
            <a:ext cx="5112568" cy="37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01096" y="650572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Indagine Centro Studi CNI, 2015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25" y="2996949"/>
            <a:ext cx="4919106" cy="36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1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Eccesso di regole, classe politica non in sintonia con il Paese, macchina pubblica incapace di modernizzarsi: tutti i perché di una </a:t>
            </a:r>
            <a:r>
              <a:rPr lang="it-IT" sz="2400" i="1" dirty="0" smtClean="0"/>
              <a:t>crisi cronica</a:t>
            </a:r>
            <a:endParaRPr lang="it-IT" sz="24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1096" y="650572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Indagine Centro Studi CNI, 2015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3130"/>
            <a:ext cx="6408712" cy="420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1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Le possibilità di crescita corrono lungo un doppio binario: ritorno alle politiche di investimento e riorganizzazione del lavoro professionale</a:t>
            </a:r>
            <a:endParaRPr lang="it-IT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8" y="1988840"/>
            <a:ext cx="5700382" cy="390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11490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86102"/>
            <a:ext cx="2182965" cy="112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5045764"/>
            <a:ext cx="2304256" cy="113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5" y="6323176"/>
            <a:ext cx="36703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4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662</TotalTime>
  <Words>282</Words>
  <Application>Microsoft Office PowerPoint</Application>
  <PresentationFormat>Presentazione su schermo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Onde</vt:lpstr>
      <vt:lpstr>  Valore Lavoro  Fare Professione: mercato, competizione e ricambio generazionale</vt:lpstr>
      <vt:lpstr>Professionisti: una grande forza messa alla prova dalla crisi</vt:lpstr>
      <vt:lpstr>Si profila il problema del ricambio generazionale</vt:lpstr>
      <vt:lpstr>Volume d’affari dimezzato in 10 anni. La crisi ha ridisegnato il mercato della libera professione</vt:lpstr>
      <vt:lpstr>Da settore di punta a comparto a rischio di marginalizzazione</vt:lpstr>
      <vt:lpstr>2015: è prevedibile un ulteriore ridimensionamento del reddito medio Risultati di un’indagine su oltre 7.000 ingegneri iscritti all’albo, di cui oltre 4000 liberi professionisti</vt:lpstr>
      <vt:lpstr>…e se le stime ufficiali prevedono per il 2015 l’inversione del ciclo economico, per i liberi professionisti il quadro è molto diverso Risultati di un’indagine su oltre 4.000 ingegneri liberi professionisti</vt:lpstr>
      <vt:lpstr>Eccesso di regole, classe politica non in sintonia con il Paese, macchina pubblica incapace di modernizzarsi: tutti i perché di una crisi cronica</vt:lpstr>
      <vt:lpstr>Le possibilità di crescita corrono lungo un doppio binario: ritorno alle politiche di investimento e riorganizzazione del lavoro professionale</vt:lpstr>
      <vt:lpstr>Se detassare gli immobili non vale la ripresa</vt:lpstr>
      <vt:lpstr>Per i professionisti diventa cruciale un pacchetto di interventi capace di toccare aspetti diversi</vt:lpstr>
      <vt:lpstr>Non chiediamo solo migliori politiche, pensiamo anche a riorganizzare e innovare il lavoro professionale attraverso…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Ingegneri nella libera professione</dc:title>
  <dc:creator>Francesco Estrafallaces</dc:creator>
  <cp:lastModifiedBy>A.Felici (Ufficio Comunicazione Centro Studi CNI)</cp:lastModifiedBy>
  <cp:revision>62</cp:revision>
  <dcterms:created xsi:type="dcterms:W3CDTF">2015-09-23T14:18:33Z</dcterms:created>
  <dcterms:modified xsi:type="dcterms:W3CDTF">2015-10-06T13:50:41Z</dcterms:modified>
</cp:coreProperties>
</file>