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6864" cy="4277072"/>
          </a:xfrm>
        </p:spPr>
        <p:txBody>
          <a:bodyPr>
            <a:noAutofit/>
          </a:bodyPr>
          <a:lstStyle/>
          <a:p>
            <a:r>
              <a:rPr lang="it-IT" sz="5400" dirty="0" smtClean="0"/>
              <a:t/>
            </a:r>
            <a:br>
              <a:rPr lang="it-IT" sz="5400" dirty="0" smtClean="0"/>
            </a:br>
            <a:r>
              <a:rPr lang="it-IT" sz="5400" dirty="0"/>
              <a:t/>
            </a:r>
            <a:br>
              <a:rPr lang="it-IT" sz="5400" dirty="0"/>
            </a:br>
            <a:r>
              <a:rPr lang="it-IT" sz="5400" i="1" dirty="0" smtClean="0"/>
              <a:t>Valore Lavoro</a:t>
            </a:r>
            <a:br>
              <a:rPr lang="it-IT" sz="5400" i="1" dirty="0" smtClean="0"/>
            </a:br>
            <a:r>
              <a:rPr lang="it-IT" sz="5400" dirty="0"/>
              <a:t/>
            </a:r>
            <a:br>
              <a:rPr lang="it-IT" sz="5400" dirty="0"/>
            </a:br>
            <a:r>
              <a:rPr lang="it-IT" sz="5400" dirty="0" smtClean="0"/>
              <a:t>Ingegneri, Industria:</a:t>
            </a:r>
            <a:br>
              <a:rPr lang="it-IT" sz="5400" dirty="0" smtClean="0"/>
            </a:br>
            <a:r>
              <a:rPr lang="it-IT" sz="5400" dirty="0" smtClean="0"/>
              <a:t>creazione di valore tecnologico sociale</a:t>
            </a:r>
            <a:endParaRPr lang="it-IT" sz="5400" dirty="0"/>
          </a:p>
        </p:txBody>
      </p:sp>
      <p:pic>
        <p:nvPicPr>
          <p:cNvPr id="1026" name="Picture 2" descr="C:\Users\francesco\AppData\Local\Microsoft\Windows\Temporary Internet Files\Content.Outlook\4ZRRBDSV\logocongres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38936"/>
            <a:ext cx="2592288" cy="94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Se l’estero rischia di essere il segnale di </a:t>
            </a:r>
            <a:r>
              <a:rPr lang="it-IT" i="1" dirty="0" smtClean="0"/>
              <a:t>capitale sprecato</a:t>
            </a:r>
            <a:endParaRPr lang="it-IT" i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97" y="2504426"/>
            <a:ext cx="6113003" cy="397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8" y="1742526"/>
            <a:ext cx="2726875" cy="162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644008" y="6450099"/>
            <a:ext cx="37247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Fonte: Indagine Centro Studi CNI,2015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9" y="3357875"/>
            <a:ext cx="2673892" cy="15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3" y="4950771"/>
            <a:ext cx="2884030" cy="327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00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Elevati livelli di motivazione, ma la strada della crescita è lunga</a:t>
            </a:r>
            <a:endParaRPr lang="it-IT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769311" cy="317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51894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860032" y="6277875"/>
            <a:ext cx="37247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Fonte: Indagine Centro Studi CNI,2015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esco\AppData\Local\Microsoft\Windows\Temporary Internet Files\Content.Outlook\4ZRRBDSV\logocongres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18" y="2055898"/>
            <a:ext cx="5173838" cy="18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Autofit/>
          </a:bodyPr>
          <a:lstStyle/>
          <a:p>
            <a:r>
              <a:rPr lang="it-IT" sz="3600" dirty="0" smtClean="0"/>
              <a:t>Quel che resta del sistema produttivo Italiano</a:t>
            </a:r>
            <a:endParaRPr lang="it-IT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88839"/>
            <a:ext cx="5061593" cy="30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3717032"/>
            <a:ext cx="209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49.700 imprese uscite dal mercato</a:t>
            </a:r>
            <a:endParaRPr lang="it-IT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60232" y="5445224"/>
            <a:ext cx="1728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</a:t>
            </a:r>
            <a:r>
              <a:rPr lang="it-IT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tra il 2009 e il 2014</a:t>
            </a:r>
            <a:endParaRPr lang="it-IT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06" y="3645024"/>
            <a:ext cx="4530052" cy="312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97083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Centro Studi CNI su dati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Infocamere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Intensificare il mix industria-servizi: strada giusta, per ora con molte incognite</a:t>
            </a:r>
            <a:endParaRPr lang="it-IT" sz="3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190159"/>
            <a:ext cx="5226149" cy="348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55792" y="6366148"/>
            <a:ext cx="3336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Fonte: Centro Studi CNI su dati </a:t>
            </a:r>
            <a:r>
              <a:rPr lang="it-IT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Infocamere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Istat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400475" cy="289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9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L’Italia è ancora uno dei Paesi a maggiore vocazione e specializzazione manifatturiera ma….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372200" y="2492896"/>
            <a:ext cx="25922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…il lungo ciclo negativo e la perdita di peso spingono a riflettere su </a:t>
            </a:r>
            <a:r>
              <a:rPr lang="it-IT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un’industria di nuova generazione</a:t>
            </a:r>
            <a:endParaRPr lang="it-IT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6374240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Centro Studi CNI su dati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76872"/>
            <a:ext cx="6192688" cy="40471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2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8639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Possiamo tornare a crescere: l’Italia non è solo manifattura tradizionale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831632" y="5886555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 A made in </a:t>
            </a:r>
            <a:r>
              <a:rPr lang="it-IT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Alimentare, </a:t>
            </a:r>
            <a:r>
              <a:rPr lang="it-IT" sz="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bbigliamento, Arredamento-mobili, automazione casa</a:t>
            </a: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845842" y="6225109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Medium </a:t>
            </a:r>
            <a:r>
              <a:rPr lang="it-IT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lang="it-I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Meccanica, Elettronica (</a:t>
            </a:r>
            <a:r>
              <a:rPr lang="it-IT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escl</a:t>
            </a:r>
            <a:r>
              <a:rPr lang="it-I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Automazione casa), Mezzi di trasporto (escluso hi </a:t>
            </a:r>
            <a:r>
              <a:rPr lang="it-IT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lang="it-I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), Chimica</a:t>
            </a: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52738" y="6564442"/>
            <a:ext cx="3270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Hi-tech: Farmaceutica, Aerospaziale, ICT</a:t>
            </a: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6018046" cy="392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940152" y="2492896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Variaz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% export 2008-2014</a:t>
            </a:r>
          </a:p>
          <a:p>
            <a:pPr algn="ctr"/>
            <a:endParaRPr lang="it-IT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in </a:t>
            </a:r>
            <a:r>
              <a:rPr lang="it-IT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+14%</a:t>
            </a:r>
          </a:p>
          <a:p>
            <a:pPr algn="ctr"/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</a:t>
            </a:r>
            <a:r>
              <a:rPr lang="it-IT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+ 4,6%</a:t>
            </a:r>
          </a:p>
          <a:p>
            <a:pPr algn="ctr"/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it-IT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+ 39%</a:t>
            </a:r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6333780"/>
            <a:ext cx="30963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Fonte: Centro Studi CNI su dati Istat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Possibilità di ripresa anche dai servizi tecnici e </a:t>
            </a:r>
            <a:r>
              <a:rPr lang="it-IT" sz="2800" i="1" dirty="0" smtClean="0"/>
              <a:t>hi-tech</a:t>
            </a:r>
            <a:r>
              <a:rPr lang="it-IT" sz="2800" dirty="0" smtClean="0"/>
              <a:t>, dove </a:t>
            </a:r>
            <a:r>
              <a:rPr lang="it-IT" sz="3200" b="1" dirty="0" smtClean="0"/>
              <a:t>l’ingegneria</a:t>
            </a:r>
            <a:r>
              <a:rPr lang="it-IT" sz="2800" dirty="0" smtClean="0"/>
              <a:t> gioca un ruolo determinante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831632" y="5886555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Servizi hi </a:t>
            </a:r>
            <a:r>
              <a:rPr lang="it-IT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lang="it-I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Assistenza tecnica, studi tecnici, </a:t>
            </a:r>
            <a:r>
              <a:rPr lang="it-IT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it-I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formazione, invio di esperti</a:t>
            </a: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9530"/>
            <a:ext cx="6624735" cy="433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99158" y="6342494"/>
            <a:ext cx="37247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Fonte: Centro Studi CNI su dati OCSE, Banca d’Italia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Dove è il futuro del sistema produttivo?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7" y="1844348"/>
            <a:ext cx="2479751" cy="144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2574164" cy="150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25" y="3138438"/>
            <a:ext cx="2640165" cy="154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19340"/>
            <a:ext cx="2856993" cy="166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65" y="4676931"/>
            <a:ext cx="2788146" cy="163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88" y="1844348"/>
            <a:ext cx="2476796" cy="144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93" y="3292024"/>
            <a:ext cx="2266891" cy="154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2163192" cy="142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9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it-IT" sz="2400" dirty="0" smtClean="0"/>
              <a:t>Se lo spazio tra progettazione e realizzazione si riduce e l’innovazione è il primo fattore di crescita, l’ingegneria può essere </a:t>
            </a:r>
            <a:r>
              <a:rPr lang="it-IT" sz="2400" i="1" dirty="0" smtClean="0"/>
              <a:t>driver </a:t>
            </a:r>
            <a:r>
              <a:rPr lang="it-IT" sz="2400" dirty="0" smtClean="0"/>
              <a:t>del cambiamento  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7504" y="6528959"/>
            <a:ext cx="41568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Centro Studi CNI su dati indagine </a:t>
            </a:r>
            <a:r>
              <a:rPr lang="it-IT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Unioncamere</a:t>
            </a:r>
            <a:r>
              <a:rPr lang="it-I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Sistema Informativo </a:t>
            </a:r>
            <a:r>
              <a:rPr lang="it-IT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Excelsior</a:t>
            </a: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068960"/>
            <a:ext cx="1656184" cy="9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911411"/>
            <a:ext cx="2025944" cy="120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73" y="4941168"/>
            <a:ext cx="1951208" cy="115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58" y="1268760"/>
            <a:ext cx="2596541" cy="169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547325"/>
            <a:ext cx="5593969" cy="340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849" y="5522852"/>
            <a:ext cx="1978519" cy="222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3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Qualche segnale in più di ottimismo</a:t>
            </a:r>
            <a:endParaRPr lang="it-I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916832"/>
            <a:ext cx="5683597" cy="370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99158" y="6342494"/>
            <a:ext cx="37247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Fonte: Indagine Centro Studi CNI, 2015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54510"/>
            <a:ext cx="4631804" cy="354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4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1202</TotalTime>
  <Words>310</Words>
  <Application>Microsoft Office PowerPoint</Application>
  <PresentationFormat>Presentazione su schermo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Onde</vt:lpstr>
      <vt:lpstr>  Valore Lavoro  Ingegneri, Industria: creazione di valore tecnologico sociale</vt:lpstr>
      <vt:lpstr>Quel che resta del sistema produttivo Italiano</vt:lpstr>
      <vt:lpstr>Intensificare il mix industria-servizi: strada giusta, per ora con molte incognite</vt:lpstr>
      <vt:lpstr>L’Italia è ancora uno dei Paesi a maggiore vocazione e specializzazione manifatturiera ma….</vt:lpstr>
      <vt:lpstr>Possiamo tornare a crescere: l’Italia non è solo manifattura tradizionale</vt:lpstr>
      <vt:lpstr>Possibilità di ripresa anche dai servizi tecnici e hi-tech, dove l’ingegneria gioca un ruolo determinante</vt:lpstr>
      <vt:lpstr>Dove è il futuro del sistema produttivo?</vt:lpstr>
      <vt:lpstr>Se lo spazio tra progettazione e realizzazione si riduce e l’innovazione è il primo fattore di crescita, l’ingegneria può essere driver del cambiamento  </vt:lpstr>
      <vt:lpstr>Qualche segnale in più di ottimismo</vt:lpstr>
      <vt:lpstr>Se l’estero rischia di essere il segnale di capitale sprecato</vt:lpstr>
      <vt:lpstr>Elevati livelli di motivazione, ma la strada della crescita è lunga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Ingegneri nella libera professione</dc:title>
  <dc:creator>Francesco Estrafallaces</dc:creator>
  <cp:lastModifiedBy>A.Felici (Ufficio Comunicazione Centro Studi CNI)</cp:lastModifiedBy>
  <cp:revision>128</cp:revision>
  <cp:lastPrinted>2015-09-28T13:20:03Z</cp:lastPrinted>
  <dcterms:created xsi:type="dcterms:W3CDTF">2015-09-23T14:18:33Z</dcterms:created>
  <dcterms:modified xsi:type="dcterms:W3CDTF">2015-10-06T13:59:12Z</dcterms:modified>
</cp:coreProperties>
</file>