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7" r:id="rId1"/>
  </p:sldMasterIdLst>
  <p:notesMasterIdLst>
    <p:notesMasterId r:id="rId61"/>
  </p:notesMasterIdLst>
  <p:handoutMasterIdLst>
    <p:handoutMasterId r:id="rId62"/>
  </p:handoutMasterIdLst>
  <p:sldIdLst>
    <p:sldId id="256" r:id="rId2"/>
    <p:sldId id="375" r:id="rId3"/>
    <p:sldId id="371" r:id="rId4"/>
    <p:sldId id="391" r:id="rId5"/>
    <p:sldId id="399" r:id="rId6"/>
    <p:sldId id="381" r:id="rId7"/>
    <p:sldId id="378" r:id="rId8"/>
    <p:sldId id="380" r:id="rId9"/>
    <p:sldId id="424" r:id="rId10"/>
    <p:sldId id="398" r:id="rId11"/>
    <p:sldId id="384" r:id="rId12"/>
    <p:sldId id="425" r:id="rId13"/>
    <p:sldId id="426" r:id="rId14"/>
    <p:sldId id="427" r:id="rId15"/>
    <p:sldId id="401" r:id="rId16"/>
    <p:sldId id="429" r:id="rId17"/>
    <p:sldId id="403" r:id="rId18"/>
    <p:sldId id="402" r:id="rId19"/>
    <p:sldId id="390" r:id="rId20"/>
    <p:sldId id="404" r:id="rId21"/>
    <p:sldId id="405" r:id="rId22"/>
    <p:sldId id="406" r:id="rId23"/>
    <p:sldId id="418" r:id="rId24"/>
    <p:sldId id="431" r:id="rId25"/>
    <p:sldId id="428" r:id="rId26"/>
    <p:sldId id="411" r:id="rId27"/>
    <p:sldId id="412" r:id="rId28"/>
    <p:sldId id="413" r:id="rId29"/>
    <p:sldId id="430" r:id="rId30"/>
    <p:sldId id="433" r:id="rId31"/>
    <p:sldId id="414" r:id="rId32"/>
    <p:sldId id="434" r:id="rId33"/>
    <p:sldId id="435" r:id="rId34"/>
    <p:sldId id="436" r:id="rId35"/>
    <p:sldId id="437" r:id="rId36"/>
    <p:sldId id="438" r:id="rId37"/>
    <p:sldId id="439" r:id="rId38"/>
    <p:sldId id="432" r:id="rId39"/>
    <p:sldId id="407" r:id="rId40"/>
    <p:sldId id="442" r:id="rId41"/>
    <p:sldId id="443" r:id="rId42"/>
    <p:sldId id="446" r:id="rId43"/>
    <p:sldId id="445" r:id="rId44"/>
    <p:sldId id="447" r:id="rId45"/>
    <p:sldId id="444" r:id="rId46"/>
    <p:sldId id="449" r:id="rId47"/>
    <p:sldId id="450" r:id="rId48"/>
    <p:sldId id="416" r:id="rId49"/>
    <p:sldId id="419" r:id="rId50"/>
    <p:sldId id="417" r:id="rId51"/>
    <p:sldId id="408" r:id="rId52"/>
    <p:sldId id="420" r:id="rId53"/>
    <p:sldId id="409" r:id="rId54"/>
    <p:sldId id="410" r:id="rId55"/>
    <p:sldId id="422" r:id="rId56"/>
    <p:sldId id="423" r:id="rId57"/>
    <p:sldId id="421" r:id="rId58"/>
    <p:sldId id="415" r:id="rId59"/>
    <p:sldId id="386" r:id="rId60"/>
  </p:sldIdLst>
  <p:sldSz cx="9144000" cy="6858000" type="screen4x3"/>
  <p:notesSz cx="6797675" cy="9926638"/>
  <p:defaultTex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AFDF1"/>
    <a:srgbClr val="0033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0929" autoAdjust="0"/>
  </p:normalViewPr>
  <p:slideViewPr>
    <p:cSldViewPr showGuides="1">
      <p:cViewPr varScale="1">
        <p:scale>
          <a:sx n="83" d="100"/>
          <a:sy n="83" d="100"/>
        </p:scale>
        <p:origin x="2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568" y="-5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0955" tIns="45478" rIns="90955" bIns="45478" numCol="1" anchor="t" anchorCtr="0" compatLnSpc="1">
            <a:prstTxWarp prst="textNoShape">
              <a:avLst/>
            </a:prstTxWarp>
          </a:bodyPr>
          <a:lstStyle>
            <a:lvl1pPr eaLnBrk="1" hangingPunct="1">
              <a:spcBef>
                <a:spcPct val="50000"/>
              </a:spcBef>
              <a:buClrTx/>
              <a:buSzTx/>
              <a:buFontTx/>
              <a:buNone/>
              <a:defRPr sz="1200" b="1">
                <a:solidFill>
                  <a:schemeClr val="folHlink"/>
                </a:solidFill>
                <a:latin typeface="Verdana" pitchFamily="34" charset="0"/>
                <a:cs typeface="Times New Roman" charset="0"/>
              </a:defRPr>
            </a:lvl1pPr>
          </a:lstStyle>
          <a:p>
            <a:pPr>
              <a:defRPr/>
            </a:pPr>
            <a:endParaRPr lang="it-IT"/>
          </a:p>
        </p:txBody>
      </p:sp>
      <p:sp>
        <p:nvSpPr>
          <p:cNvPr id="17411" name="Rectangle 3"/>
          <p:cNvSpPr>
            <a:spLocks noGrp="1" noChangeArrowheads="1"/>
          </p:cNvSpPr>
          <p:nvPr>
            <p:ph type="dt" sz="quarter" idx="1"/>
          </p:nvPr>
        </p:nvSpPr>
        <p:spPr bwMode="auto">
          <a:xfrm>
            <a:off x="3852863" y="0"/>
            <a:ext cx="2944812" cy="495300"/>
          </a:xfrm>
          <a:prstGeom prst="rect">
            <a:avLst/>
          </a:prstGeom>
          <a:noFill/>
          <a:ln w="9525">
            <a:noFill/>
            <a:miter lim="800000"/>
            <a:headEnd/>
            <a:tailEnd/>
          </a:ln>
          <a:effectLst/>
        </p:spPr>
        <p:txBody>
          <a:bodyPr vert="horz" wrap="square" lIns="90955" tIns="45478" rIns="90955" bIns="45478" numCol="1" anchor="t" anchorCtr="0" compatLnSpc="1">
            <a:prstTxWarp prst="textNoShape">
              <a:avLst/>
            </a:prstTxWarp>
          </a:bodyPr>
          <a:lstStyle>
            <a:lvl1pPr algn="r" eaLnBrk="1" hangingPunct="1">
              <a:spcBef>
                <a:spcPct val="50000"/>
              </a:spcBef>
              <a:buClrTx/>
              <a:buSzTx/>
              <a:buFontTx/>
              <a:buNone/>
              <a:defRPr sz="1200" b="1">
                <a:solidFill>
                  <a:schemeClr val="folHlink"/>
                </a:solidFill>
                <a:latin typeface="Verdana" pitchFamily="34" charset="0"/>
                <a:cs typeface="Times New Roman" charset="0"/>
              </a:defRPr>
            </a:lvl1pPr>
          </a:lstStyle>
          <a:p>
            <a:pPr>
              <a:defRPr/>
            </a:pPr>
            <a:endParaRPr lang="it-IT"/>
          </a:p>
        </p:txBody>
      </p:sp>
      <p:sp>
        <p:nvSpPr>
          <p:cNvPr id="17412" name="Rectangle 4"/>
          <p:cNvSpPr>
            <a:spLocks noGrp="1" noChangeArrowheads="1"/>
          </p:cNvSpPr>
          <p:nvPr>
            <p:ph type="ftr" sz="quarter" idx="2"/>
          </p:nvPr>
        </p:nvSpPr>
        <p:spPr bwMode="auto">
          <a:xfrm>
            <a:off x="0" y="9431338"/>
            <a:ext cx="2944813" cy="495300"/>
          </a:xfrm>
          <a:prstGeom prst="rect">
            <a:avLst/>
          </a:prstGeom>
          <a:noFill/>
          <a:ln w="9525">
            <a:noFill/>
            <a:miter lim="800000"/>
            <a:headEnd/>
            <a:tailEnd/>
          </a:ln>
          <a:effectLst/>
        </p:spPr>
        <p:txBody>
          <a:bodyPr vert="horz" wrap="square" lIns="90955" tIns="45478" rIns="90955" bIns="45478" numCol="1" anchor="b" anchorCtr="0" compatLnSpc="1">
            <a:prstTxWarp prst="textNoShape">
              <a:avLst/>
            </a:prstTxWarp>
          </a:bodyPr>
          <a:lstStyle>
            <a:lvl1pPr eaLnBrk="1" hangingPunct="1">
              <a:spcBef>
                <a:spcPct val="50000"/>
              </a:spcBef>
              <a:buClrTx/>
              <a:buSzTx/>
              <a:buFontTx/>
              <a:buNone/>
              <a:defRPr sz="1200" b="1">
                <a:solidFill>
                  <a:schemeClr val="folHlink"/>
                </a:solidFill>
                <a:latin typeface="Verdana" pitchFamily="34" charset="0"/>
                <a:cs typeface="Times New Roman" charset="0"/>
              </a:defRPr>
            </a:lvl1pPr>
          </a:lstStyle>
          <a:p>
            <a:pPr>
              <a:defRPr/>
            </a:pPr>
            <a:endParaRPr lang="it-IT"/>
          </a:p>
        </p:txBody>
      </p:sp>
      <p:sp>
        <p:nvSpPr>
          <p:cNvPr id="17413" name="Rectangle 5"/>
          <p:cNvSpPr>
            <a:spLocks noGrp="1" noChangeArrowheads="1"/>
          </p:cNvSpPr>
          <p:nvPr>
            <p:ph type="sldNum" sz="quarter" idx="3"/>
          </p:nvPr>
        </p:nvSpPr>
        <p:spPr bwMode="auto">
          <a:xfrm>
            <a:off x="3852863" y="9431338"/>
            <a:ext cx="2944812" cy="495300"/>
          </a:xfrm>
          <a:prstGeom prst="rect">
            <a:avLst/>
          </a:prstGeom>
          <a:noFill/>
          <a:ln w="9525">
            <a:noFill/>
            <a:miter lim="800000"/>
            <a:headEnd/>
            <a:tailEnd/>
          </a:ln>
          <a:effectLst/>
        </p:spPr>
        <p:txBody>
          <a:bodyPr vert="horz" wrap="square" lIns="90955" tIns="45478" rIns="90955" bIns="45478" numCol="1" anchor="b" anchorCtr="0" compatLnSpc="1">
            <a:prstTxWarp prst="textNoShape">
              <a:avLst/>
            </a:prstTxWarp>
          </a:bodyPr>
          <a:lstStyle>
            <a:lvl1pPr algn="r" eaLnBrk="1" hangingPunct="1">
              <a:spcBef>
                <a:spcPct val="50000"/>
              </a:spcBef>
              <a:buClrTx/>
              <a:buSzTx/>
              <a:buFontTx/>
              <a:buNone/>
              <a:defRPr sz="1200" b="1">
                <a:solidFill>
                  <a:schemeClr val="folHlink"/>
                </a:solidFill>
                <a:latin typeface="Verdana" panose="020B0604030504040204" pitchFamily="34" charset="0"/>
              </a:defRPr>
            </a:lvl1pPr>
          </a:lstStyle>
          <a:p>
            <a:pPr>
              <a:defRPr/>
            </a:pPr>
            <a:fld id="{BE66FFC1-F179-4548-87D9-610E542F98DF}" type="slidenum">
              <a:rPr lang="it-IT" altLang="it-IT"/>
              <a:pPr>
                <a:defRPr/>
              </a:pPr>
              <a:t>‹N›</a:t>
            </a:fld>
            <a:endParaRPr lang="it-IT" altLang="it-IT"/>
          </a:p>
        </p:txBody>
      </p:sp>
    </p:spTree>
    <p:extLst>
      <p:ext uri="{BB962C8B-B14F-4D97-AF65-F5344CB8AC3E}">
        <p14:creationId xmlns:p14="http://schemas.microsoft.com/office/powerpoint/2010/main" val="1710064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0955" tIns="45478" rIns="90955" bIns="45478" numCol="1" anchor="t" anchorCtr="0" compatLnSpc="1">
            <a:prstTxWarp prst="textNoShape">
              <a:avLst/>
            </a:prstTxWarp>
          </a:bodyPr>
          <a:lstStyle>
            <a:lvl1pPr eaLnBrk="1" hangingPunct="1">
              <a:spcBef>
                <a:spcPct val="0"/>
              </a:spcBef>
              <a:buClrTx/>
              <a:buSzTx/>
              <a:buFontTx/>
              <a:buNone/>
              <a:defRPr sz="1200">
                <a:latin typeface="Times New Roman" charset="0"/>
                <a:cs typeface="Times New Roman" charset="0"/>
              </a:defRPr>
            </a:lvl1pPr>
          </a:lstStyle>
          <a:p>
            <a:pPr>
              <a:defRPr/>
            </a:pPr>
            <a:endParaRPr lang="it-IT"/>
          </a:p>
        </p:txBody>
      </p:sp>
      <p:sp>
        <p:nvSpPr>
          <p:cNvPr id="10243" name="Rectangle 3"/>
          <p:cNvSpPr>
            <a:spLocks noGrp="1" noChangeArrowheads="1"/>
          </p:cNvSpPr>
          <p:nvPr>
            <p:ph type="dt" idx="1"/>
          </p:nvPr>
        </p:nvSpPr>
        <p:spPr bwMode="auto">
          <a:xfrm>
            <a:off x="3852863" y="0"/>
            <a:ext cx="2944812" cy="495300"/>
          </a:xfrm>
          <a:prstGeom prst="rect">
            <a:avLst/>
          </a:prstGeom>
          <a:noFill/>
          <a:ln w="9525">
            <a:noFill/>
            <a:miter lim="800000"/>
            <a:headEnd/>
            <a:tailEnd/>
          </a:ln>
          <a:effectLst/>
        </p:spPr>
        <p:txBody>
          <a:bodyPr vert="horz" wrap="square" lIns="90955" tIns="45478" rIns="90955" bIns="45478" numCol="1" anchor="t" anchorCtr="0" compatLnSpc="1">
            <a:prstTxWarp prst="textNoShape">
              <a:avLst/>
            </a:prstTxWarp>
          </a:bodyPr>
          <a:lstStyle>
            <a:lvl1pPr algn="r" eaLnBrk="1" hangingPunct="1">
              <a:spcBef>
                <a:spcPct val="0"/>
              </a:spcBef>
              <a:buClrTx/>
              <a:buSzTx/>
              <a:buFontTx/>
              <a:buNone/>
              <a:defRPr sz="1200">
                <a:latin typeface="Times New Roman" charset="0"/>
                <a:cs typeface="Times New Roman" charset="0"/>
              </a:defRPr>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0955" tIns="45478" rIns="90955" bIns="45478"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0246" name="Rectangle 6"/>
          <p:cNvSpPr>
            <a:spLocks noGrp="1" noChangeArrowheads="1"/>
          </p:cNvSpPr>
          <p:nvPr>
            <p:ph type="ftr" sz="quarter" idx="4"/>
          </p:nvPr>
        </p:nvSpPr>
        <p:spPr bwMode="auto">
          <a:xfrm>
            <a:off x="0" y="9431338"/>
            <a:ext cx="2944813" cy="495300"/>
          </a:xfrm>
          <a:prstGeom prst="rect">
            <a:avLst/>
          </a:prstGeom>
          <a:noFill/>
          <a:ln w="9525">
            <a:noFill/>
            <a:miter lim="800000"/>
            <a:headEnd/>
            <a:tailEnd/>
          </a:ln>
          <a:effectLst/>
        </p:spPr>
        <p:txBody>
          <a:bodyPr vert="horz" wrap="square" lIns="90955" tIns="45478" rIns="90955" bIns="45478" numCol="1" anchor="b" anchorCtr="0" compatLnSpc="1">
            <a:prstTxWarp prst="textNoShape">
              <a:avLst/>
            </a:prstTxWarp>
          </a:bodyPr>
          <a:lstStyle>
            <a:lvl1pPr eaLnBrk="1" hangingPunct="1">
              <a:spcBef>
                <a:spcPct val="0"/>
              </a:spcBef>
              <a:buClrTx/>
              <a:buSzTx/>
              <a:buFontTx/>
              <a:buNone/>
              <a:defRPr sz="1200">
                <a:latin typeface="Times New Roman" charset="0"/>
                <a:cs typeface="Times New Roman" charset="0"/>
              </a:defRPr>
            </a:lvl1pPr>
          </a:lstStyle>
          <a:p>
            <a:pPr>
              <a:defRPr/>
            </a:pPr>
            <a:endParaRPr lang="it-IT"/>
          </a:p>
        </p:txBody>
      </p:sp>
      <p:sp>
        <p:nvSpPr>
          <p:cNvPr id="10247" name="Rectangle 7"/>
          <p:cNvSpPr>
            <a:spLocks noGrp="1" noChangeArrowheads="1"/>
          </p:cNvSpPr>
          <p:nvPr>
            <p:ph type="sldNum" sz="quarter" idx="5"/>
          </p:nvPr>
        </p:nvSpPr>
        <p:spPr bwMode="auto">
          <a:xfrm>
            <a:off x="3852863" y="9431338"/>
            <a:ext cx="2944812" cy="495300"/>
          </a:xfrm>
          <a:prstGeom prst="rect">
            <a:avLst/>
          </a:prstGeom>
          <a:noFill/>
          <a:ln w="9525">
            <a:noFill/>
            <a:miter lim="800000"/>
            <a:headEnd/>
            <a:tailEnd/>
          </a:ln>
          <a:effectLst/>
        </p:spPr>
        <p:txBody>
          <a:bodyPr vert="horz" wrap="square" lIns="90955" tIns="45478" rIns="90955" bIns="45478" numCol="1" anchor="b" anchorCtr="0" compatLnSpc="1">
            <a:prstTxWarp prst="textNoShape">
              <a:avLst/>
            </a:prstTxWarp>
          </a:bodyPr>
          <a:lstStyle>
            <a:lvl1pPr algn="r" eaLnBrk="1" hangingPunct="1">
              <a:spcBef>
                <a:spcPct val="0"/>
              </a:spcBef>
              <a:buClrTx/>
              <a:buSzTx/>
              <a:buFontTx/>
              <a:buNone/>
              <a:defRPr sz="1200"/>
            </a:lvl1pPr>
          </a:lstStyle>
          <a:p>
            <a:pPr>
              <a:defRPr/>
            </a:pPr>
            <a:fld id="{F4B632CD-D787-4A68-9BFE-1A410E2642E7}" type="slidenum">
              <a:rPr lang="it-IT" altLang="it-IT"/>
              <a:pPr>
                <a:defRPr/>
              </a:pPr>
              <a:t>‹N›</a:t>
            </a:fld>
            <a:endParaRPr lang="it-IT" altLang="it-IT"/>
          </a:p>
        </p:txBody>
      </p:sp>
    </p:spTree>
    <p:extLst>
      <p:ext uri="{BB962C8B-B14F-4D97-AF65-F5344CB8AC3E}">
        <p14:creationId xmlns:p14="http://schemas.microsoft.com/office/powerpoint/2010/main" val="3431835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821A181E-AC94-4F0F-9C76-AD7A47E8AF4E}" type="slidenum">
              <a:rPr lang="it-IT" altLang="it-IT" smtClean="0"/>
              <a:pPr>
                <a:defRPr/>
              </a:pPr>
              <a:t>‹N›</a:t>
            </a:fld>
            <a:endParaRPr lang="it-IT" altLang="it-IT"/>
          </a:p>
        </p:txBody>
      </p:sp>
      <p:pic>
        <p:nvPicPr>
          <p:cNvPr id="7"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8500" y="5965825"/>
            <a:ext cx="62388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30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89B067AB-0E46-4131-91B3-ABD67626C352}" type="slidenum">
              <a:rPr lang="it-IT" altLang="it-IT" smtClean="0"/>
              <a:pPr>
                <a:defRPr/>
              </a:pPr>
              <a:t>‹N›</a:t>
            </a:fld>
            <a:endParaRPr lang="it-IT" altLang="it-IT"/>
          </a:p>
        </p:txBody>
      </p:sp>
    </p:spTree>
    <p:extLst>
      <p:ext uri="{BB962C8B-B14F-4D97-AF65-F5344CB8AC3E}">
        <p14:creationId xmlns:p14="http://schemas.microsoft.com/office/powerpoint/2010/main" val="186549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C92A6439-2C31-484B-80CC-68FE97A6CEC1}" type="slidenum">
              <a:rPr lang="it-IT" altLang="it-IT" smtClean="0"/>
              <a:pPr>
                <a:defRPr/>
              </a:pPr>
              <a:t>‹N›</a:t>
            </a:fld>
            <a:endParaRPr lang="it-IT" altLang="it-IT"/>
          </a:p>
        </p:txBody>
      </p:sp>
    </p:spTree>
    <p:extLst>
      <p:ext uri="{BB962C8B-B14F-4D97-AF65-F5344CB8AC3E}">
        <p14:creationId xmlns:p14="http://schemas.microsoft.com/office/powerpoint/2010/main" val="1247315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412777"/>
            <a:ext cx="8229600" cy="4911824"/>
          </a:xfrm>
        </p:spPr>
        <p:txBody>
          <a:bodyPr/>
          <a:lstStyle>
            <a:lvl1pPr>
              <a:defRPr sz="2000">
                <a:solidFill>
                  <a:schemeClr val="bg1"/>
                </a:solidFill>
                <a:latin typeface="Calibri Light" panose="020F0302020204030204" pitchFamily="34" charset="0"/>
              </a:defRPr>
            </a:lvl1pPr>
            <a:lvl2pPr>
              <a:defRPr sz="1800">
                <a:solidFill>
                  <a:schemeClr val="bg1"/>
                </a:solidFill>
                <a:latin typeface="Calibri Light" panose="020F0302020204030204" pitchFamily="34" charset="0"/>
              </a:defRPr>
            </a:lvl2pPr>
            <a:lvl3pPr>
              <a:defRPr sz="1800">
                <a:solidFill>
                  <a:schemeClr val="bg1"/>
                </a:solidFill>
                <a:latin typeface="Calibri Light" panose="020F0302020204030204" pitchFamily="34" charset="0"/>
              </a:defRPr>
            </a:lvl3pPr>
            <a:lvl4pPr>
              <a:defRPr sz="1600">
                <a:solidFill>
                  <a:schemeClr val="bg1"/>
                </a:solidFill>
                <a:latin typeface="Calibri Light" panose="020F0302020204030204" pitchFamily="34" charset="0"/>
              </a:defRPr>
            </a:lvl4pPr>
            <a:lvl5pPr>
              <a:defRPr sz="1600">
                <a:solidFill>
                  <a:schemeClr val="bg1"/>
                </a:solidFill>
                <a:latin typeface="Calibri Light" panose="020F0302020204030204" pitchFamily="34" charset="0"/>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7" name="Segnaposto data 6"/>
          <p:cNvSpPr>
            <a:spLocks noGrp="1"/>
          </p:cNvSpPr>
          <p:nvPr>
            <p:ph type="dt" sz="half" idx="10"/>
          </p:nvPr>
        </p:nvSpPr>
        <p:spPr/>
        <p:txBody>
          <a:bodyPr/>
          <a:lstStyle>
            <a:lvl1pPr>
              <a:defRPr>
                <a:solidFill>
                  <a:schemeClr val="accent1">
                    <a:lumMod val="75000"/>
                  </a:schemeClr>
                </a:solidFill>
                <a:latin typeface="Calibri Light" panose="020F0302020204030204" pitchFamily="34" charset="0"/>
              </a:defRPr>
            </a:lvl1pPr>
          </a:lstStyle>
          <a:p>
            <a:pPr>
              <a:defRPr/>
            </a:pPr>
            <a:endParaRPr lang="it-IT" dirty="0"/>
          </a:p>
        </p:txBody>
      </p:sp>
      <p:sp>
        <p:nvSpPr>
          <p:cNvPr id="8" name="Segnaposto piè di pagina 7"/>
          <p:cNvSpPr>
            <a:spLocks noGrp="1"/>
          </p:cNvSpPr>
          <p:nvPr>
            <p:ph type="ftr" sz="quarter" idx="11"/>
          </p:nvPr>
        </p:nvSpPr>
        <p:spPr/>
        <p:txBody>
          <a:bodyPr/>
          <a:lstStyle>
            <a:lvl1pPr>
              <a:defRPr>
                <a:solidFill>
                  <a:schemeClr val="accent1">
                    <a:lumMod val="75000"/>
                  </a:schemeClr>
                </a:solidFill>
                <a:latin typeface="Calibri Light" panose="020F0302020204030204" pitchFamily="34" charset="0"/>
              </a:defRPr>
            </a:lvl1pPr>
          </a:lstStyle>
          <a:p>
            <a:pPr>
              <a:defRPr/>
            </a:pPr>
            <a:endParaRPr lang="it-IT"/>
          </a:p>
        </p:txBody>
      </p:sp>
      <p:sp>
        <p:nvSpPr>
          <p:cNvPr id="9" name="Segnaposto numero diapositiva 8"/>
          <p:cNvSpPr>
            <a:spLocks noGrp="1"/>
          </p:cNvSpPr>
          <p:nvPr>
            <p:ph type="sldNum" sz="quarter" idx="12"/>
          </p:nvPr>
        </p:nvSpPr>
        <p:spPr/>
        <p:txBody>
          <a:bodyPr/>
          <a:lstStyle>
            <a:lvl1pPr>
              <a:defRPr>
                <a:solidFill>
                  <a:schemeClr val="accent1">
                    <a:lumMod val="75000"/>
                  </a:schemeClr>
                </a:solidFill>
                <a:latin typeface="Calibri Light" panose="020F0302020204030204" pitchFamily="34" charset="0"/>
              </a:defRPr>
            </a:lvl1pPr>
          </a:lstStyle>
          <a:p>
            <a:pPr>
              <a:defRPr/>
            </a:pPr>
            <a:fld id="{B988B0A0-12D2-454B-AE5C-9207B72508FA}" type="slidenum">
              <a:rPr lang="it-IT" altLang="it-IT" smtClean="0"/>
              <a:pPr>
                <a:defRPr/>
              </a:pPr>
              <a:t>‹N›</a:t>
            </a:fld>
            <a:endParaRPr lang="it-IT" altLang="it-IT"/>
          </a:p>
        </p:txBody>
      </p:sp>
      <p:sp>
        <p:nvSpPr>
          <p:cNvPr id="10" name="Titolo 9"/>
          <p:cNvSpPr>
            <a:spLocks noGrp="1"/>
          </p:cNvSpPr>
          <p:nvPr>
            <p:ph type="title"/>
          </p:nvPr>
        </p:nvSpPr>
        <p:spPr>
          <a:xfrm>
            <a:off x="457200" y="404664"/>
            <a:ext cx="8229600" cy="864096"/>
          </a:xfrm>
        </p:spPr>
        <p:txBody>
          <a:bodyPr/>
          <a:lstStyle>
            <a:lvl1pPr>
              <a:defRPr sz="3200" b="1">
                <a:solidFill>
                  <a:srgbClr val="0070C0"/>
                </a:solidFill>
                <a:effectLst>
                  <a:outerShdw blurRad="38100" dist="38100" dir="2700000" algn="tl">
                    <a:srgbClr val="000000">
                      <a:alpha val="43137"/>
                    </a:srgbClr>
                  </a:outerShdw>
                </a:effectLst>
                <a:latin typeface="Calibri Light" panose="020F0302020204030204" pitchFamily="34" charset="0"/>
              </a:defRPr>
            </a:lvl1pPr>
          </a:lstStyle>
          <a:p>
            <a:r>
              <a:rPr lang="it-IT" smtClean="0"/>
              <a:t>Fare clic per modificare lo stile del titolo</a:t>
            </a:r>
            <a:endParaRPr lang="it-IT"/>
          </a:p>
        </p:txBody>
      </p:sp>
    </p:spTree>
    <p:extLst>
      <p:ext uri="{BB962C8B-B14F-4D97-AF65-F5344CB8AC3E}">
        <p14:creationId xmlns:p14="http://schemas.microsoft.com/office/powerpoint/2010/main" val="20339789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it-IT" dirty="0"/>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988B0A0-12D2-454B-AE5C-9207B72508FA}" type="slidenum">
              <a:rPr lang="it-IT" altLang="it-IT" smtClean="0"/>
              <a:pPr>
                <a:defRPr/>
              </a:pPr>
              <a:t>‹N›</a:t>
            </a:fld>
            <a:endParaRPr lang="it-IT" altLang="it-IT"/>
          </a:p>
        </p:txBody>
      </p:sp>
    </p:spTree>
    <p:extLst>
      <p:ext uri="{BB962C8B-B14F-4D97-AF65-F5344CB8AC3E}">
        <p14:creationId xmlns:p14="http://schemas.microsoft.com/office/powerpoint/2010/main" val="373506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3BE46FDF-04E3-4147-991F-8729A1CF7359}" type="slidenum">
              <a:rPr lang="it-IT" altLang="it-IT" smtClean="0"/>
              <a:pPr>
                <a:defRPr/>
              </a:pPr>
              <a:t>‹N›</a:t>
            </a:fld>
            <a:endParaRPr lang="it-IT" altLang="it-IT"/>
          </a:p>
        </p:txBody>
      </p:sp>
      <p:pic>
        <p:nvPicPr>
          <p:cNvPr id="7"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8500" y="5965825"/>
            <a:ext cx="62388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16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A1EFA698-F26F-4F47-BB87-C468EFD69663}" type="slidenum">
              <a:rPr lang="it-IT" altLang="it-IT" smtClean="0"/>
              <a:pPr>
                <a:defRPr/>
              </a:pPr>
              <a:t>‹N›</a:t>
            </a:fld>
            <a:endParaRPr lang="it-IT" altLang="it-IT"/>
          </a:p>
        </p:txBody>
      </p:sp>
    </p:spTree>
    <p:extLst>
      <p:ext uri="{BB962C8B-B14F-4D97-AF65-F5344CB8AC3E}">
        <p14:creationId xmlns:p14="http://schemas.microsoft.com/office/powerpoint/2010/main" val="248071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a:defRPr/>
            </a:pPr>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pPr>
              <a:defRPr/>
            </a:pPr>
            <a:fld id="{06F4999F-38A4-4390-AED7-81BB3AF327DF}" type="slidenum">
              <a:rPr lang="it-IT" altLang="it-IT" smtClean="0"/>
              <a:pPr>
                <a:defRPr/>
              </a:pPr>
              <a:t>‹N›</a:t>
            </a:fld>
            <a:endParaRPr lang="it-IT" altLang="it-IT"/>
          </a:p>
        </p:txBody>
      </p:sp>
    </p:spTree>
    <p:extLst>
      <p:ext uri="{BB962C8B-B14F-4D97-AF65-F5344CB8AC3E}">
        <p14:creationId xmlns:p14="http://schemas.microsoft.com/office/powerpoint/2010/main" val="81622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pPr>
              <a:defRPr/>
            </a:pPr>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A21FF268-268E-446D-B686-35B971A7A052}" type="slidenum">
              <a:rPr lang="it-IT" altLang="it-IT" smtClean="0"/>
              <a:pPr>
                <a:defRPr/>
              </a:pPr>
              <a:t>‹N›</a:t>
            </a:fld>
            <a:endParaRPr lang="it-IT" altLang="it-IT"/>
          </a:p>
        </p:txBody>
      </p:sp>
    </p:spTree>
    <p:extLst>
      <p:ext uri="{BB962C8B-B14F-4D97-AF65-F5344CB8AC3E}">
        <p14:creationId xmlns:p14="http://schemas.microsoft.com/office/powerpoint/2010/main" val="2272868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it-IT"/>
          </a:p>
        </p:txBody>
      </p:sp>
      <p:sp>
        <p:nvSpPr>
          <p:cNvPr id="3" name="Footer Placeholder 2"/>
          <p:cNvSpPr>
            <a:spLocks noGrp="1"/>
          </p:cNvSpPr>
          <p:nvPr>
            <p:ph type="ftr" sz="quarter" idx="11"/>
          </p:nvPr>
        </p:nvSpPr>
        <p:spPr/>
        <p:txBody>
          <a:bodyPr/>
          <a:lstStyle/>
          <a:p>
            <a:pPr>
              <a:defRPr/>
            </a:pPr>
            <a:endParaRPr lang="it-IT"/>
          </a:p>
        </p:txBody>
      </p:sp>
      <p:sp>
        <p:nvSpPr>
          <p:cNvPr id="4" name="Slide Number Placeholder 3"/>
          <p:cNvSpPr>
            <a:spLocks noGrp="1"/>
          </p:cNvSpPr>
          <p:nvPr>
            <p:ph type="sldNum" sz="quarter" idx="12"/>
          </p:nvPr>
        </p:nvSpPr>
        <p:spPr/>
        <p:txBody>
          <a:bodyPr/>
          <a:lstStyle/>
          <a:p>
            <a:pPr>
              <a:defRPr/>
            </a:pPr>
            <a:fld id="{5DF6CC9A-E7A3-471F-AC42-46472DDC508C}" type="slidenum">
              <a:rPr lang="it-IT" altLang="it-IT" smtClean="0"/>
              <a:pPr>
                <a:defRPr/>
              </a:pPr>
              <a:t>‹N›</a:t>
            </a:fld>
            <a:endParaRPr lang="it-IT" altLang="it-IT"/>
          </a:p>
        </p:txBody>
      </p:sp>
    </p:spTree>
    <p:extLst>
      <p:ext uri="{BB962C8B-B14F-4D97-AF65-F5344CB8AC3E}">
        <p14:creationId xmlns:p14="http://schemas.microsoft.com/office/powerpoint/2010/main" val="89107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E9F3CED2-050A-4704-BD3C-9C4E140D08A2}" type="slidenum">
              <a:rPr lang="it-IT" altLang="it-IT" smtClean="0"/>
              <a:pPr>
                <a:defRPr/>
              </a:pPr>
              <a:t>‹N›</a:t>
            </a:fld>
            <a:endParaRPr lang="it-IT" altLang="it-IT"/>
          </a:p>
        </p:txBody>
      </p:sp>
    </p:spTree>
    <p:extLst>
      <p:ext uri="{BB962C8B-B14F-4D97-AF65-F5344CB8AC3E}">
        <p14:creationId xmlns:p14="http://schemas.microsoft.com/office/powerpoint/2010/main" val="200052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0BDC3A84-3E22-46BE-8248-66A553147F39}" type="slidenum">
              <a:rPr lang="it-IT" altLang="it-IT" smtClean="0"/>
              <a:pPr>
                <a:defRPr/>
              </a:pPr>
              <a:t>‹N›</a:t>
            </a:fld>
            <a:endParaRPr lang="it-IT" altLang="it-IT"/>
          </a:p>
        </p:txBody>
      </p:sp>
    </p:spTree>
    <p:extLst>
      <p:ext uri="{BB962C8B-B14F-4D97-AF65-F5344CB8AC3E}">
        <p14:creationId xmlns:p14="http://schemas.microsoft.com/office/powerpoint/2010/main" val="137019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988B0A0-12D2-454B-AE5C-9207B72508FA}" type="slidenum">
              <a:rPr lang="it-IT" altLang="it-IT" smtClean="0"/>
              <a:pPr>
                <a:defRPr/>
              </a:pPr>
              <a:t>‹N›</a:t>
            </a:fld>
            <a:endParaRPr lang="it-IT" altLang="it-IT"/>
          </a:p>
        </p:txBody>
      </p:sp>
    </p:spTree>
    <p:extLst>
      <p:ext uri="{BB962C8B-B14F-4D97-AF65-F5344CB8AC3E}">
        <p14:creationId xmlns:p14="http://schemas.microsoft.com/office/powerpoint/2010/main" val="1551756573"/>
      </p:ext>
    </p:extLst>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 id="21474844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4430553" y="6402539"/>
            <a:ext cx="4561591" cy="266891"/>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400" b="1" dirty="0" smtClean="0">
                <a:solidFill>
                  <a:srgbClr val="002060"/>
                </a:solidFill>
                <a:latin typeface="+mj-lt"/>
              </a:rPr>
              <a:t>Ing. Ascari Mario</a:t>
            </a:r>
            <a:endParaRPr lang="it-IT" sz="1400" b="1" dirty="0">
              <a:solidFill>
                <a:srgbClr val="002060"/>
              </a:solidFill>
              <a:latin typeface="+mj-lt"/>
            </a:endParaRPr>
          </a:p>
        </p:txBody>
      </p:sp>
      <p:sp>
        <p:nvSpPr>
          <p:cNvPr id="12" name="Rettangolo 11"/>
          <p:cNvSpPr/>
          <p:nvPr/>
        </p:nvSpPr>
        <p:spPr>
          <a:xfrm>
            <a:off x="-17017" y="4900748"/>
            <a:ext cx="9144000" cy="1249573"/>
          </a:xfrm>
          <a:prstGeom prst="rect">
            <a:avLst/>
          </a:prstGeom>
        </p:spPr>
        <p:txBody>
          <a:bodyPr wrap="square">
            <a:spAutoFit/>
          </a:bodyPr>
          <a:lstStyle/>
          <a:p>
            <a:pPr algn="ctr" eaLnBrk="1" hangingPunct="1">
              <a:spcBef>
                <a:spcPct val="20000"/>
              </a:spcBef>
              <a:buClr>
                <a:schemeClr val="accent2"/>
              </a:buClr>
              <a:buSzPct val="80000"/>
              <a:defRPr/>
            </a:pPr>
            <a:r>
              <a:rPr lang="it-IT" sz="2000" b="1" dirty="0" smtClean="0">
                <a:solidFill>
                  <a:srgbClr val="002060"/>
                </a:solidFill>
                <a:latin typeface="+mj-lt"/>
              </a:rPr>
              <a:t>Ordine degli Ingegneri della </a:t>
            </a:r>
            <a:br>
              <a:rPr lang="it-IT" sz="2000" b="1" dirty="0" smtClean="0">
                <a:solidFill>
                  <a:srgbClr val="002060"/>
                </a:solidFill>
                <a:latin typeface="+mj-lt"/>
              </a:rPr>
            </a:br>
            <a:r>
              <a:rPr lang="it-IT" sz="2000" b="1" dirty="0" smtClean="0">
                <a:solidFill>
                  <a:srgbClr val="002060"/>
                </a:solidFill>
                <a:latin typeface="+mj-lt"/>
              </a:rPr>
              <a:t>Provincia di Bologna</a:t>
            </a:r>
            <a:br>
              <a:rPr lang="it-IT" sz="2000" b="1" dirty="0" smtClean="0">
                <a:solidFill>
                  <a:srgbClr val="002060"/>
                </a:solidFill>
                <a:latin typeface="+mj-lt"/>
              </a:rPr>
            </a:br>
            <a:r>
              <a:rPr lang="it-IT" sz="1600" b="1" dirty="0" smtClean="0">
                <a:solidFill>
                  <a:srgbClr val="002060"/>
                </a:solidFill>
                <a:latin typeface="+mj-lt"/>
              </a:rPr>
              <a:t>Auditorium </a:t>
            </a:r>
            <a:r>
              <a:rPr lang="it-IT" sz="1600" b="1" dirty="0">
                <a:solidFill>
                  <a:srgbClr val="002060"/>
                </a:solidFill>
                <a:latin typeface="+mj-lt"/>
              </a:rPr>
              <a:t>Enzo Biagi</a:t>
            </a:r>
          </a:p>
          <a:p>
            <a:pPr algn="ctr" eaLnBrk="1" hangingPunct="1">
              <a:spcBef>
                <a:spcPct val="20000"/>
              </a:spcBef>
              <a:buClr>
                <a:schemeClr val="accent2"/>
              </a:buClr>
              <a:buSzPct val="80000"/>
              <a:buFont typeface="Wingdings" panose="05000000000000000000" pitchFamily="2" charset="2"/>
              <a:buNone/>
              <a:defRPr/>
            </a:pPr>
            <a:r>
              <a:rPr lang="it-IT" sz="1600" b="1" dirty="0" smtClean="0">
                <a:solidFill>
                  <a:srgbClr val="002060"/>
                </a:solidFill>
                <a:latin typeface="+mj-lt"/>
              </a:rPr>
              <a:t>1 Giugno 2017</a:t>
            </a:r>
            <a:endParaRPr lang="it-IT" sz="1600" b="1" dirty="0">
              <a:solidFill>
                <a:srgbClr val="002060"/>
              </a:solidFill>
              <a:latin typeface="+mj-lt"/>
            </a:endParaRPr>
          </a:p>
        </p:txBody>
      </p:sp>
      <p:sp>
        <p:nvSpPr>
          <p:cNvPr id="9" name="Rettangolo 1"/>
          <p:cNvSpPr>
            <a:spLocks noChangeArrowheads="1"/>
          </p:cNvSpPr>
          <p:nvPr/>
        </p:nvSpPr>
        <p:spPr bwMode="auto">
          <a:xfrm>
            <a:off x="-8508" y="2195628"/>
            <a:ext cx="9144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ts val="0"/>
              </a:spcBef>
              <a:spcAft>
                <a:spcPts val="0"/>
              </a:spcAft>
              <a:buClr>
                <a:schemeClr val="accent2"/>
              </a:buClr>
              <a:buSzPct val="80000"/>
              <a:buNone/>
            </a:pPr>
            <a:r>
              <a:rPr lang="it-IT" sz="3200" b="1" dirty="0" smtClean="0">
                <a:solidFill>
                  <a:srgbClr val="002060"/>
                </a:solidFill>
                <a:latin typeface="Calibri" panose="020F0502020204030204" pitchFamily="34" charset="0"/>
              </a:rPr>
              <a:t>PIANO INDUSTRA 4.0</a:t>
            </a:r>
          </a:p>
          <a:p>
            <a:pPr algn="ctr" eaLnBrk="1" hangingPunct="1">
              <a:spcBef>
                <a:spcPts val="0"/>
              </a:spcBef>
              <a:spcAft>
                <a:spcPts val="0"/>
              </a:spcAft>
              <a:buClr>
                <a:schemeClr val="accent2"/>
              </a:buClr>
              <a:buSzPct val="80000"/>
              <a:buNone/>
            </a:pPr>
            <a:r>
              <a:rPr lang="it-IT" sz="2000" b="1" dirty="0" smtClean="0">
                <a:solidFill>
                  <a:srgbClr val="002060"/>
                </a:solidFill>
                <a:latin typeface="Calibri" panose="020F0502020204030204" pitchFamily="34" charset="0"/>
              </a:rPr>
              <a:t>LINEE OPERATIVE PER GLI INGEGNERI PROFESSIONISTI</a:t>
            </a:r>
            <a:endParaRPr lang="it-IT" sz="2000" b="1" dirty="0">
              <a:solidFill>
                <a:srgbClr val="002060"/>
              </a:solidFill>
              <a:latin typeface="Calibri" panose="020F0502020204030204" pitchFamily="34" charset="0"/>
            </a:endParaRPr>
          </a:p>
        </p:txBody>
      </p:sp>
      <p:sp>
        <p:nvSpPr>
          <p:cNvPr id="2" name="Rettangolo 1"/>
          <p:cNvSpPr/>
          <p:nvPr/>
        </p:nvSpPr>
        <p:spPr>
          <a:xfrm>
            <a:off x="0" y="1110039"/>
            <a:ext cx="9126984" cy="487506"/>
          </a:xfrm>
          <a:prstGeom prst="rect">
            <a:avLst/>
          </a:prstGeom>
        </p:spPr>
        <p:txBody>
          <a:bodyPr wrap="square">
            <a:spAutoFit/>
          </a:bodyPr>
          <a:lstStyle/>
          <a:p>
            <a:pPr algn="ctr" eaLnBrk="1" hangingPunct="1">
              <a:lnSpc>
                <a:spcPct val="107000"/>
              </a:lnSpc>
              <a:spcAft>
                <a:spcPts val="800"/>
              </a:spcAft>
              <a:buClr>
                <a:schemeClr val="accent2"/>
              </a:buClr>
              <a:buSzPct val="80000"/>
              <a:buFont typeface="Wingdings" panose="05000000000000000000" pitchFamily="2" charset="2"/>
              <a:buNone/>
            </a:pPr>
            <a:r>
              <a:rPr lang="it-IT" b="1" dirty="0"/>
              <a:t>CONSIGLIO NAZIONE </a:t>
            </a:r>
            <a:r>
              <a:rPr lang="it-IT" b="1" dirty="0">
                <a:solidFill>
                  <a:srgbClr val="FF0000"/>
                </a:solidFill>
              </a:rPr>
              <a:t>INGEGNERI</a:t>
            </a:r>
            <a:endParaRPr lang="it-IT" altLang="it-IT" b="1" dirty="0">
              <a:solidFill>
                <a:srgbClr val="FF0000"/>
              </a:solidFill>
              <a:latin typeface="Calibri" panose="020F0502020204030204" pitchFamily="34" charset="0"/>
              <a:ea typeface="Calibri" panose="020F0502020204030204" pitchFamily="34" charset="0"/>
              <a:cs typeface="Narkisim" panose="020E0502050101010101" pitchFamily="34" charset="-79"/>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8893" y="390086"/>
            <a:ext cx="512181" cy="575040"/>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040" y="3710401"/>
            <a:ext cx="1720904" cy="11257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10</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174" y="1275517"/>
            <a:ext cx="5755669" cy="4601755"/>
          </a:xfrm>
          <a:prstGeom prst="rect">
            <a:avLst/>
          </a:prstGeom>
        </p:spPr>
      </p:pic>
      <p:sp>
        <p:nvSpPr>
          <p:cNvPr id="10" name="Rectangle 2"/>
          <p:cNvSpPr txBox="1">
            <a:spLocks noChangeArrowheads="1"/>
          </p:cNvSpPr>
          <p:nvPr/>
        </p:nvSpPr>
        <p:spPr bwMode="auto">
          <a:xfrm>
            <a:off x="356927" y="328646"/>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smtClean="0">
                <a:solidFill>
                  <a:srgbClr val="002060"/>
                </a:solidFill>
                <a:effectLst/>
                <a:latin typeface="Verdana" pitchFamily="34" charset="0"/>
              </a:rPr>
              <a:t>Data Value </a:t>
            </a:r>
            <a:endParaRPr lang="it-IT" sz="2800" dirty="0">
              <a:solidFill>
                <a:srgbClr val="002060"/>
              </a:solidFill>
              <a:effectLst/>
              <a:latin typeface="Verdana" pitchFamily="34" charset="0"/>
            </a:endParaRPr>
          </a:p>
        </p:txBody>
      </p:sp>
    </p:spTree>
    <p:extLst>
      <p:ext uri="{BB962C8B-B14F-4D97-AF65-F5344CB8AC3E}">
        <p14:creationId xmlns:p14="http://schemas.microsoft.com/office/powerpoint/2010/main" val="480790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323527" y="260648"/>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smtClean="0">
                <a:solidFill>
                  <a:srgbClr val="002060"/>
                </a:solidFill>
                <a:effectLst/>
                <a:latin typeface="Verdana" pitchFamily="34" charset="0"/>
              </a:rPr>
              <a:t>La nuova regolazione</a:t>
            </a:r>
          </a:p>
          <a:p>
            <a:pPr algn="l" eaLnBrk="1" fontAlgn="auto" hangingPunct="1">
              <a:spcAft>
                <a:spcPts val="0"/>
              </a:spcAft>
              <a:defRPr/>
            </a:pPr>
            <a:endParaRPr lang="it-IT" sz="2800" dirty="0" smtClean="0">
              <a:solidFill>
                <a:srgbClr val="002060"/>
              </a:solidFill>
              <a:effectLst/>
              <a:latin typeface="Verdana" pitchFamily="34"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594" y="1249411"/>
            <a:ext cx="8088356" cy="4654448"/>
          </a:xfrm>
          <a:prstGeom prst="rect">
            <a:avLst/>
          </a:prstGeom>
        </p:spPr>
      </p:pic>
      <p:sp>
        <p:nvSpPr>
          <p:cNvPr id="8"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11</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834746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356927" y="328646"/>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smtClean="0">
                <a:solidFill>
                  <a:srgbClr val="002060"/>
                </a:solidFill>
                <a:effectLst/>
                <a:latin typeface="Verdana" pitchFamily="34" charset="0"/>
              </a:rPr>
              <a:t>Dati = Materie Prime</a:t>
            </a:r>
            <a:endParaRPr lang="it-IT" sz="2800" dirty="0">
              <a:solidFill>
                <a:srgbClr val="002060"/>
              </a:solidFill>
              <a:effectLst/>
              <a:latin typeface="Verdana" pitchFamily="34"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28800"/>
            <a:ext cx="8509198" cy="4145030"/>
          </a:xfrm>
          <a:prstGeom prst="rect">
            <a:avLst/>
          </a:prstGeom>
        </p:spPr>
      </p:pic>
    </p:spTree>
    <p:extLst>
      <p:ext uri="{BB962C8B-B14F-4D97-AF65-F5344CB8AC3E}">
        <p14:creationId xmlns:p14="http://schemas.microsoft.com/office/powerpoint/2010/main" val="1588840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323527" y="260648"/>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a:solidFill>
                  <a:srgbClr val="002060"/>
                </a:solidFill>
                <a:effectLst/>
                <a:latin typeface="Verdana" pitchFamily="34" charset="0"/>
              </a:rPr>
              <a:t>A </a:t>
            </a:r>
            <a:r>
              <a:rPr lang="it-IT" sz="2800" dirty="0" smtClean="0">
                <a:solidFill>
                  <a:srgbClr val="002060"/>
                </a:solidFill>
                <a:effectLst/>
                <a:latin typeface="Verdana" pitchFamily="34" charset="0"/>
              </a:rPr>
              <a:t>New </a:t>
            </a:r>
            <a:r>
              <a:rPr lang="it-IT" sz="2800" dirty="0">
                <a:solidFill>
                  <a:srgbClr val="002060"/>
                </a:solidFill>
                <a:effectLst/>
                <a:latin typeface="Verdana" pitchFamily="34" charset="0"/>
              </a:rPr>
              <a:t>Vision</a:t>
            </a:r>
          </a:p>
          <a:p>
            <a:pPr algn="l" eaLnBrk="1" fontAlgn="auto" hangingPunct="1">
              <a:spcAft>
                <a:spcPts val="0"/>
              </a:spcAft>
              <a:defRPr/>
            </a:pPr>
            <a:endParaRPr lang="it-IT" sz="2800" dirty="0" smtClean="0">
              <a:solidFill>
                <a:srgbClr val="002060"/>
              </a:solidFill>
              <a:effectLst/>
              <a:latin typeface="Verdana"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76" y="2564904"/>
            <a:ext cx="7567742" cy="3694439"/>
          </a:xfrm>
          <a:prstGeom prst="rect">
            <a:avLst/>
          </a:prstGeom>
        </p:spPr>
      </p:pic>
      <p:sp>
        <p:nvSpPr>
          <p:cNvPr id="7" name="Rettangolo 6"/>
          <p:cNvSpPr/>
          <p:nvPr/>
        </p:nvSpPr>
        <p:spPr>
          <a:xfrm>
            <a:off x="423189" y="1070465"/>
            <a:ext cx="8054047" cy="1384995"/>
          </a:xfrm>
          <a:prstGeom prst="rect">
            <a:avLst/>
          </a:prstGeom>
        </p:spPr>
        <p:txBody>
          <a:bodyPr wrap="square">
            <a:spAutoFit/>
          </a:bodyPr>
          <a:lstStyle/>
          <a:p>
            <a:pPr algn="ctr"/>
            <a:r>
              <a:rPr lang="it-IT" dirty="0" smtClean="0">
                <a:solidFill>
                  <a:srgbClr val="002060"/>
                </a:solidFill>
                <a:latin typeface="+mj-lt"/>
              </a:rPr>
              <a:t>L’analisi </a:t>
            </a:r>
            <a:r>
              <a:rPr lang="it-IT" dirty="0">
                <a:solidFill>
                  <a:srgbClr val="002060"/>
                </a:solidFill>
                <a:latin typeface="+mj-lt"/>
              </a:rPr>
              <a:t>dei </a:t>
            </a:r>
            <a:r>
              <a:rPr lang="it-IT" b="1" dirty="0">
                <a:solidFill>
                  <a:srgbClr val="002060"/>
                </a:solidFill>
                <a:latin typeface="+mj-lt"/>
              </a:rPr>
              <a:t>bisogni individuali </a:t>
            </a:r>
            <a:r>
              <a:rPr lang="it-IT" dirty="0">
                <a:solidFill>
                  <a:srgbClr val="002060"/>
                </a:solidFill>
                <a:latin typeface="+mj-lt"/>
              </a:rPr>
              <a:t>acquisisce rilevanza </a:t>
            </a:r>
            <a:r>
              <a:rPr lang="it-IT" dirty="0" smtClean="0">
                <a:solidFill>
                  <a:srgbClr val="002060"/>
                </a:solidFill>
                <a:latin typeface="+mj-lt"/>
              </a:rPr>
              <a:t>fondamentale per riuscire a </a:t>
            </a:r>
            <a:r>
              <a:rPr lang="it-IT" dirty="0">
                <a:solidFill>
                  <a:srgbClr val="002060"/>
                </a:solidFill>
                <a:latin typeface="+mj-lt"/>
              </a:rPr>
              <a:t>soddisfare la domanda </a:t>
            </a:r>
            <a:r>
              <a:rPr lang="it-IT" dirty="0" smtClean="0">
                <a:solidFill>
                  <a:srgbClr val="002060"/>
                </a:solidFill>
                <a:latin typeface="+mj-lt"/>
              </a:rPr>
              <a:t>di </a:t>
            </a:r>
            <a:br>
              <a:rPr lang="it-IT" dirty="0" smtClean="0">
                <a:solidFill>
                  <a:srgbClr val="002060"/>
                </a:solidFill>
                <a:latin typeface="+mj-lt"/>
              </a:rPr>
            </a:br>
            <a:r>
              <a:rPr lang="it-IT" sz="3600" b="1" dirty="0" smtClean="0">
                <a:solidFill>
                  <a:srgbClr val="002060"/>
                </a:solidFill>
                <a:latin typeface="+mn-lt"/>
              </a:rPr>
              <a:t>MASS CUSTOMISATION</a:t>
            </a:r>
            <a:endParaRPr lang="it-IT" sz="3600" dirty="0">
              <a:solidFill>
                <a:srgbClr val="002060"/>
              </a:solidFill>
              <a:latin typeface="+mn-lt"/>
            </a:endParaRPr>
          </a:p>
        </p:txBody>
      </p:sp>
      <p:sp>
        <p:nvSpPr>
          <p:cNvPr id="8"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13</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2782997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p:cNvSpPr/>
          <p:nvPr/>
        </p:nvSpPr>
        <p:spPr>
          <a:xfrm>
            <a:off x="0" y="620688"/>
            <a:ext cx="9144000" cy="584775"/>
          </a:xfrm>
          <a:prstGeom prst="rect">
            <a:avLst/>
          </a:prstGeom>
        </p:spPr>
        <p:txBody>
          <a:bodyPr wrap="square">
            <a:spAutoFit/>
          </a:bodyPr>
          <a:lstStyle/>
          <a:p>
            <a:pPr algn="ctr"/>
            <a:r>
              <a:rPr lang="it-IT" sz="3200" b="1" dirty="0" smtClean="0">
                <a:solidFill>
                  <a:srgbClr val="FF0000"/>
                </a:solidFill>
                <a:latin typeface="+mn-lt"/>
              </a:rPr>
              <a:t>MASS CUSTOMIZATION</a:t>
            </a:r>
            <a:endParaRPr lang="it-IT" sz="3200" b="1" dirty="0">
              <a:solidFill>
                <a:srgbClr val="FF0000"/>
              </a:solidFill>
              <a:latin typeface="+mn-lt"/>
            </a:endParaRPr>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484784"/>
            <a:ext cx="6958959" cy="4201036"/>
          </a:xfrm>
          <a:prstGeom prst="rect">
            <a:avLst/>
          </a:prstGeom>
        </p:spPr>
      </p:pic>
      <p:sp>
        <p:nvSpPr>
          <p:cNvPr id="8"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14</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1754362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369842" y="298709"/>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a:solidFill>
                  <a:srgbClr val="002060"/>
                </a:solidFill>
                <a:effectLst/>
                <a:latin typeface="Verdana" pitchFamily="34" charset="0"/>
              </a:rPr>
              <a:t>P</a:t>
            </a:r>
            <a:r>
              <a:rPr lang="it-IT" sz="2800" dirty="0" smtClean="0">
                <a:solidFill>
                  <a:srgbClr val="002060"/>
                </a:solidFill>
                <a:effectLst/>
                <a:latin typeface="Verdana" pitchFamily="34" charset="0"/>
              </a:rPr>
              <a:t>roduttività </a:t>
            </a:r>
            <a:endParaRPr lang="it-IT" sz="2800" dirty="0">
              <a:solidFill>
                <a:srgbClr val="002060"/>
              </a:solidFill>
              <a:effectLst/>
              <a:latin typeface="Verdana" pitchFamily="34" charset="0"/>
            </a:endParaRPr>
          </a:p>
        </p:txBody>
      </p:sp>
      <p:sp>
        <p:nvSpPr>
          <p:cNvPr id="8"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15</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24744"/>
            <a:ext cx="7848872" cy="5088077"/>
          </a:xfrm>
          <a:prstGeom prst="rect">
            <a:avLst/>
          </a:prstGeom>
        </p:spPr>
      </p:pic>
    </p:spTree>
    <p:extLst>
      <p:ext uri="{BB962C8B-B14F-4D97-AF65-F5344CB8AC3E}">
        <p14:creationId xmlns:p14="http://schemas.microsoft.com/office/powerpoint/2010/main" val="2364765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369842" y="298709"/>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smtClean="0">
                <a:solidFill>
                  <a:srgbClr val="002060"/>
                </a:solidFill>
                <a:effectLst/>
                <a:latin typeface="Verdana" pitchFamily="34" charset="0"/>
              </a:rPr>
              <a:t>I motivi </a:t>
            </a:r>
            <a:r>
              <a:rPr lang="it-IT" sz="2800" dirty="0">
                <a:solidFill>
                  <a:srgbClr val="002060"/>
                </a:solidFill>
                <a:effectLst/>
                <a:latin typeface="Verdana" pitchFamily="34" charset="0"/>
              </a:rPr>
              <a:t>della perdita di produttività </a:t>
            </a:r>
          </a:p>
        </p:txBody>
      </p:sp>
      <p:sp>
        <p:nvSpPr>
          <p:cNvPr id="8"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16</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484784"/>
            <a:ext cx="7889639" cy="4464496"/>
          </a:xfrm>
          <a:prstGeom prst="rect">
            <a:avLst/>
          </a:prstGeom>
        </p:spPr>
      </p:pic>
    </p:spTree>
    <p:extLst>
      <p:ext uri="{BB962C8B-B14F-4D97-AF65-F5344CB8AC3E}">
        <p14:creationId xmlns:p14="http://schemas.microsoft.com/office/powerpoint/2010/main" val="434705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356927" y="328646"/>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smtClean="0">
                <a:solidFill>
                  <a:srgbClr val="002060"/>
                </a:solidFill>
                <a:effectLst/>
                <a:latin typeface="Verdana" pitchFamily="34" charset="0"/>
              </a:rPr>
              <a:t>Sfide e obiettivi da perseguire</a:t>
            </a:r>
            <a:endParaRPr lang="it-IT" sz="2800" dirty="0">
              <a:solidFill>
                <a:srgbClr val="002060"/>
              </a:solidFill>
              <a:effectLst/>
              <a:latin typeface="Verdana" pitchFamily="34" charset="0"/>
            </a:endParaRPr>
          </a:p>
        </p:txBody>
      </p:sp>
      <p:sp>
        <p:nvSpPr>
          <p:cNvPr id="13" name="AutoShape 1"/>
          <p:cNvSpPr>
            <a:spLocks/>
          </p:cNvSpPr>
          <p:nvPr/>
        </p:nvSpPr>
        <p:spPr bwMode="auto">
          <a:xfrm>
            <a:off x="245162" y="1308039"/>
            <a:ext cx="8607561" cy="377714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marL="893763" indent="-357188" algn="just">
              <a:lnSpc>
                <a:spcPct val="120000"/>
              </a:lnSpc>
              <a:buFont typeface="Wingdings" pitchFamily="2" charset="2"/>
              <a:buChar char="Ø"/>
            </a:pPr>
            <a:r>
              <a:rPr lang="it-IT" b="1" dirty="0" smtClean="0">
                <a:solidFill>
                  <a:srgbClr val="002060"/>
                </a:solidFill>
                <a:latin typeface="+mj-lt"/>
              </a:rPr>
              <a:t>Reattività</a:t>
            </a:r>
          </a:p>
          <a:p>
            <a:pPr marL="893763" indent="-357188" algn="just">
              <a:lnSpc>
                <a:spcPct val="120000"/>
              </a:lnSpc>
              <a:buFont typeface="Wingdings" pitchFamily="2" charset="2"/>
              <a:buChar char="Ø"/>
            </a:pPr>
            <a:r>
              <a:rPr lang="it-IT" b="1" dirty="0" smtClean="0">
                <a:solidFill>
                  <a:srgbClr val="002060"/>
                </a:solidFill>
                <a:latin typeface="+mj-lt"/>
              </a:rPr>
              <a:t>Flessibilità e Dinamismo</a:t>
            </a:r>
          </a:p>
          <a:p>
            <a:pPr marL="893763" indent="-357188" algn="just">
              <a:lnSpc>
                <a:spcPct val="120000"/>
              </a:lnSpc>
              <a:buFont typeface="Wingdings" pitchFamily="2" charset="2"/>
              <a:buChar char="Ø"/>
            </a:pPr>
            <a:r>
              <a:rPr lang="it-IT" b="1" dirty="0" smtClean="0">
                <a:solidFill>
                  <a:srgbClr val="002060"/>
                </a:solidFill>
                <a:latin typeface="+mj-lt"/>
              </a:rPr>
              <a:t>Velocità ed Efficienza</a:t>
            </a:r>
          </a:p>
          <a:p>
            <a:pPr marL="893763" indent="-357188" algn="just">
              <a:lnSpc>
                <a:spcPct val="120000"/>
              </a:lnSpc>
              <a:buFont typeface="Wingdings" pitchFamily="2" charset="2"/>
              <a:buChar char="Ø"/>
            </a:pPr>
            <a:r>
              <a:rPr lang="it-IT" b="1" dirty="0" smtClean="0">
                <a:solidFill>
                  <a:srgbClr val="002060"/>
                </a:solidFill>
                <a:latin typeface="+mj-lt"/>
              </a:rPr>
              <a:t>Capacità Decisionale</a:t>
            </a:r>
          </a:p>
          <a:p>
            <a:pPr marL="893763" indent="-357188" algn="just">
              <a:lnSpc>
                <a:spcPct val="120000"/>
              </a:lnSpc>
              <a:buFont typeface="Wingdings" pitchFamily="2" charset="2"/>
              <a:buChar char="Ø"/>
            </a:pPr>
            <a:r>
              <a:rPr lang="it-IT" b="1" dirty="0" smtClean="0">
                <a:solidFill>
                  <a:srgbClr val="002060"/>
                </a:solidFill>
                <a:latin typeface="+mj-lt"/>
              </a:rPr>
              <a:t>Capacità di Adattamento</a:t>
            </a:r>
          </a:p>
          <a:p>
            <a:pPr marL="893763" indent="-357188" algn="just">
              <a:lnSpc>
                <a:spcPct val="120000"/>
              </a:lnSpc>
              <a:buFont typeface="Wingdings" pitchFamily="2" charset="2"/>
              <a:buChar char="Ø"/>
            </a:pPr>
            <a:r>
              <a:rPr lang="it-IT" b="1" dirty="0" smtClean="0">
                <a:solidFill>
                  <a:srgbClr val="002060"/>
                </a:solidFill>
                <a:latin typeface="+mj-lt"/>
              </a:rPr>
              <a:t>Puntualità e Tempestività</a:t>
            </a:r>
          </a:p>
          <a:p>
            <a:pPr marL="893763" indent="-357188">
              <a:lnSpc>
                <a:spcPct val="120000"/>
              </a:lnSpc>
              <a:buFont typeface="Wingdings" pitchFamily="2" charset="2"/>
              <a:buChar char="Ø"/>
            </a:pPr>
            <a:r>
              <a:rPr lang="it-IT" b="1" dirty="0" smtClean="0">
                <a:solidFill>
                  <a:srgbClr val="002060"/>
                </a:solidFill>
                <a:latin typeface="+mj-lt"/>
              </a:rPr>
              <a:t>Precisione e Rigore</a:t>
            </a:r>
          </a:p>
          <a:p>
            <a:pPr marL="893763" indent="-357188">
              <a:lnSpc>
                <a:spcPct val="120000"/>
              </a:lnSpc>
              <a:buFont typeface="Wingdings" pitchFamily="2" charset="2"/>
              <a:buChar char="Ø"/>
            </a:pPr>
            <a:r>
              <a:rPr lang="it-IT" b="1" dirty="0" smtClean="0">
                <a:solidFill>
                  <a:srgbClr val="002060"/>
                </a:solidFill>
                <a:latin typeface="+mj-lt"/>
                <a:ea typeface="+mj-ea"/>
                <a:cs typeface="+mj-cs"/>
              </a:rPr>
              <a:t>Integrazione e Interazione delle risorse </a:t>
            </a:r>
            <a:r>
              <a:rPr lang="it-IT" sz="2000" dirty="0" smtClean="0">
                <a:solidFill>
                  <a:srgbClr val="002060"/>
                </a:solidFill>
                <a:latin typeface="+mj-lt"/>
                <a:ea typeface="+mj-ea"/>
                <a:cs typeface="+mj-cs"/>
              </a:rPr>
              <a:t>(</a:t>
            </a:r>
            <a:r>
              <a:rPr lang="it-IT" sz="2000" dirty="0">
                <a:solidFill>
                  <a:srgbClr val="002060"/>
                </a:solidFill>
                <a:latin typeface="+mj-lt"/>
                <a:ea typeface="+mj-ea"/>
                <a:cs typeface="+mj-cs"/>
              </a:rPr>
              <a:t>P</a:t>
            </a:r>
            <a:r>
              <a:rPr lang="it-IT" sz="2000" dirty="0" smtClean="0">
                <a:solidFill>
                  <a:srgbClr val="002060"/>
                </a:solidFill>
                <a:latin typeface="+mj-lt"/>
                <a:ea typeface="+mj-ea"/>
                <a:cs typeface="+mj-cs"/>
              </a:rPr>
              <a:t>ersone </a:t>
            </a:r>
            <a:r>
              <a:rPr lang="it-IT" sz="2000" dirty="0">
                <a:solidFill>
                  <a:srgbClr val="002060"/>
                </a:solidFill>
                <a:latin typeface="+mj-lt"/>
                <a:ea typeface="+mj-ea"/>
                <a:cs typeface="+mj-cs"/>
              </a:rPr>
              <a:t>&amp;</a:t>
            </a:r>
            <a:r>
              <a:rPr lang="it-IT" sz="2000" dirty="0" smtClean="0">
                <a:solidFill>
                  <a:srgbClr val="002060"/>
                </a:solidFill>
                <a:latin typeface="+mj-lt"/>
                <a:ea typeface="+mj-ea"/>
                <a:cs typeface="+mj-cs"/>
              </a:rPr>
              <a:t> Macchine)</a:t>
            </a:r>
            <a:endParaRPr lang="it-IT" sz="2000" dirty="0">
              <a:solidFill>
                <a:srgbClr val="002060"/>
              </a:solidFill>
              <a:latin typeface="+mj-lt"/>
            </a:endParaRPr>
          </a:p>
        </p:txBody>
      </p:sp>
      <p:pic>
        <p:nvPicPr>
          <p:cNvPr id="9" name="Immagine 8" descr="Moto01.jpg"/>
          <p:cNvPicPr>
            <a:picLocks noChangeAspect="1"/>
          </p:cNvPicPr>
          <p:nvPr/>
        </p:nvPicPr>
        <p:blipFill>
          <a:blip r:embed="rId2" cstate="print"/>
          <a:stretch>
            <a:fillRect/>
          </a:stretch>
        </p:blipFill>
        <p:spPr>
          <a:xfrm>
            <a:off x="4788024" y="1387086"/>
            <a:ext cx="3551450" cy="2660160"/>
          </a:xfrm>
          <a:prstGeom prst="rect">
            <a:avLst/>
          </a:prstGeom>
        </p:spPr>
      </p:pic>
      <p:sp>
        <p:nvSpPr>
          <p:cNvPr id="14"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17</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2816285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369842" y="298709"/>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smtClean="0">
                <a:solidFill>
                  <a:srgbClr val="002060"/>
                </a:solidFill>
                <a:effectLst/>
                <a:latin typeface="Verdana" pitchFamily="34" charset="0"/>
              </a:rPr>
              <a:t>Reagire in Tempo Reale</a:t>
            </a:r>
            <a:endParaRPr lang="it-IT" sz="2800" dirty="0">
              <a:solidFill>
                <a:srgbClr val="002060"/>
              </a:solidFill>
              <a:effectLst/>
              <a:latin typeface="Verdana" pitchFamily="34" charset="0"/>
            </a:endParaRPr>
          </a:p>
        </p:txBody>
      </p:sp>
      <p:sp>
        <p:nvSpPr>
          <p:cNvPr id="2" name="Rettangolo 1"/>
          <p:cNvSpPr/>
          <p:nvPr/>
        </p:nvSpPr>
        <p:spPr>
          <a:xfrm>
            <a:off x="374168" y="1122219"/>
            <a:ext cx="4341847" cy="3046988"/>
          </a:xfrm>
          <a:prstGeom prst="rect">
            <a:avLst/>
          </a:prstGeom>
        </p:spPr>
        <p:txBody>
          <a:bodyPr wrap="square">
            <a:spAutoFit/>
          </a:bodyPr>
          <a:lstStyle/>
          <a:p>
            <a:pPr algn="just"/>
            <a:r>
              <a:rPr lang="it-IT" dirty="0" smtClean="0">
                <a:solidFill>
                  <a:srgbClr val="002060"/>
                </a:solidFill>
                <a:latin typeface="+mj-lt"/>
              </a:rPr>
              <a:t>Attraverso </a:t>
            </a:r>
            <a:r>
              <a:rPr lang="it-IT" dirty="0">
                <a:solidFill>
                  <a:srgbClr val="002060"/>
                </a:solidFill>
                <a:latin typeface="+mj-lt"/>
              </a:rPr>
              <a:t>la trasformazione digitale </a:t>
            </a:r>
            <a:r>
              <a:rPr lang="it-IT" dirty="0" smtClean="0">
                <a:solidFill>
                  <a:srgbClr val="002060"/>
                </a:solidFill>
                <a:latin typeface="+mj-lt"/>
              </a:rPr>
              <a:t>le organizzazioni dovranno essere in </a:t>
            </a:r>
            <a:r>
              <a:rPr lang="it-IT" dirty="0">
                <a:solidFill>
                  <a:srgbClr val="002060"/>
                </a:solidFill>
                <a:latin typeface="+mj-lt"/>
              </a:rPr>
              <a:t>grado di </a:t>
            </a:r>
            <a:r>
              <a:rPr lang="it-IT" b="1" dirty="0">
                <a:solidFill>
                  <a:srgbClr val="FF0000"/>
                </a:solidFill>
                <a:latin typeface="+mj-lt"/>
              </a:rPr>
              <a:t>reagire in tempo reale</a:t>
            </a:r>
            <a:br>
              <a:rPr lang="it-IT" b="1" dirty="0">
                <a:solidFill>
                  <a:srgbClr val="FF0000"/>
                </a:solidFill>
                <a:latin typeface="+mj-lt"/>
              </a:rPr>
            </a:br>
            <a:r>
              <a:rPr lang="it-IT" b="1" dirty="0">
                <a:solidFill>
                  <a:srgbClr val="FF0000"/>
                </a:solidFill>
                <a:latin typeface="+mj-lt"/>
              </a:rPr>
              <a:t>alle variazione del contento, della domanda, delle specifiche di prodotto, dei flussi di approvvigionamento, …</a:t>
            </a:r>
          </a:p>
        </p:txBody>
      </p:sp>
      <p:sp>
        <p:nvSpPr>
          <p:cNvPr id="13" name="Rettangolo 12"/>
          <p:cNvSpPr/>
          <p:nvPr/>
        </p:nvSpPr>
        <p:spPr>
          <a:xfrm>
            <a:off x="382959" y="4207722"/>
            <a:ext cx="7745665" cy="1200329"/>
          </a:xfrm>
          <a:prstGeom prst="rect">
            <a:avLst/>
          </a:prstGeom>
        </p:spPr>
        <p:txBody>
          <a:bodyPr wrap="square">
            <a:spAutoFit/>
          </a:bodyPr>
          <a:lstStyle/>
          <a:p>
            <a:pPr algn="just"/>
            <a:r>
              <a:rPr lang="it-IT" dirty="0" smtClean="0">
                <a:solidFill>
                  <a:srgbClr val="002060"/>
                </a:solidFill>
                <a:latin typeface="+mj-lt"/>
              </a:rPr>
              <a:t>ottimizzando </a:t>
            </a:r>
            <a:r>
              <a:rPr lang="it-IT" dirty="0">
                <a:solidFill>
                  <a:srgbClr val="002060"/>
                </a:solidFill>
                <a:latin typeface="+mj-lt"/>
              </a:rPr>
              <a:t>i processi di trasformazione, riducendo gli errori e i difetti, migliorando il time to market e assicurando flessibilità, velocità e precisione. </a:t>
            </a:r>
          </a:p>
        </p:txBody>
      </p:sp>
      <p:sp>
        <p:nvSpPr>
          <p:cNvPr id="14"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18</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6395" y="1287831"/>
            <a:ext cx="3744417" cy="2717234"/>
          </a:xfrm>
          <a:prstGeom prst="rect">
            <a:avLst/>
          </a:prstGeom>
        </p:spPr>
      </p:pic>
    </p:spTree>
    <p:extLst>
      <p:ext uri="{BB962C8B-B14F-4D97-AF65-F5344CB8AC3E}">
        <p14:creationId xmlns:p14="http://schemas.microsoft.com/office/powerpoint/2010/main" val="752438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356927" y="328646"/>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smtClean="0">
                <a:solidFill>
                  <a:srgbClr val="002060"/>
                </a:solidFill>
                <a:effectLst/>
                <a:latin typeface="Verdana" pitchFamily="34" charset="0"/>
              </a:rPr>
              <a:t>Piano Italiano Industria 4.0</a:t>
            </a:r>
            <a:endParaRPr lang="it-IT" sz="2800" dirty="0">
              <a:solidFill>
                <a:srgbClr val="002060"/>
              </a:solidFill>
              <a:effectLst/>
              <a:latin typeface="Verdana" pitchFamily="34" charset="0"/>
            </a:endParaRPr>
          </a:p>
        </p:txBody>
      </p:sp>
      <p:sp>
        <p:nvSpPr>
          <p:cNvPr id="3" name="Rettangolo 2"/>
          <p:cNvSpPr/>
          <p:nvPr/>
        </p:nvSpPr>
        <p:spPr>
          <a:xfrm>
            <a:off x="445605" y="1345248"/>
            <a:ext cx="7992888" cy="1384995"/>
          </a:xfrm>
          <a:prstGeom prst="rect">
            <a:avLst/>
          </a:prstGeom>
        </p:spPr>
        <p:txBody>
          <a:bodyPr wrap="square">
            <a:spAutoFit/>
          </a:bodyPr>
          <a:lstStyle/>
          <a:p>
            <a:pPr algn="ctr"/>
            <a:r>
              <a:rPr lang="it-IT" sz="2800" dirty="0" smtClean="0">
                <a:solidFill>
                  <a:srgbClr val="002060"/>
                </a:solidFill>
                <a:latin typeface="+mj-lt"/>
              </a:rPr>
              <a:t>Legge </a:t>
            </a:r>
            <a:r>
              <a:rPr lang="it-IT" sz="2800" dirty="0">
                <a:solidFill>
                  <a:srgbClr val="002060"/>
                </a:solidFill>
                <a:latin typeface="+mj-lt"/>
              </a:rPr>
              <a:t>di B</a:t>
            </a:r>
            <a:r>
              <a:rPr lang="it-IT" sz="2800" dirty="0" smtClean="0">
                <a:solidFill>
                  <a:srgbClr val="002060"/>
                </a:solidFill>
                <a:latin typeface="+mj-lt"/>
              </a:rPr>
              <a:t>ilancio 2017 – 11/12/2016</a:t>
            </a:r>
            <a:endParaRPr lang="it-IT" sz="2800" dirty="0">
              <a:solidFill>
                <a:srgbClr val="002060"/>
              </a:solidFill>
              <a:latin typeface="+mj-lt"/>
            </a:endParaRPr>
          </a:p>
          <a:p>
            <a:pPr algn="ctr"/>
            <a:endParaRPr lang="it-IT" sz="2800" dirty="0" smtClean="0">
              <a:solidFill>
                <a:srgbClr val="002060"/>
              </a:solidFill>
              <a:latin typeface="+mj-lt"/>
            </a:endParaRPr>
          </a:p>
          <a:p>
            <a:pPr algn="ctr"/>
            <a:r>
              <a:rPr lang="it-IT" sz="2800" dirty="0" smtClean="0">
                <a:solidFill>
                  <a:srgbClr val="002060"/>
                </a:solidFill>
                <a:latin typeface="+mj-lt"/>
              </a:rPr>
              <a:t>Articolo 1 - Commi </a:t>
            </a:r>
            <a:r>
              <a:rPr lang="it-IT" sz="2800" dirty="0">
                <a:solidFill>
                  <a:srgbClr val="002060"/>
                </a:solidFill>
                <a:latin typeface="+mj-lt"/>
              </a:rPr>
              <a:t>da 8 a </a:t>
            </a:r>
            <a:r>
              <a:rPr lang="it-IT" sz="2800" dirty="0" smtClean="0">
                <a:solidFill>
                  <a:srgbClr val="002060"/>
                </a:solidFill>
                <a:latin typeface="+mj-lt"/>
              </a:rPr>
              <a:t>13</a:t>
            </a:r>
            <a:endParaRPr lang="it-IT" sz="2800" dirty="0">
              <a:solidFill>
                <a:srgbClr val="002060"/>
              </a:solidFill>
              <a:latin typeface="+mj-lt"/>
            </a:endParaRPr>
          </a:p>
        </p:txBody>
      </p:sp>
      <p:sp>
        <p:nvSpPr>
          <p:cNvPr id="8"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19</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9976"/>
            <a:ext cx="9144000" cy="3271713"/>
          </a:xfrm>
          <a:prstGeom prst="rect">
            <a:avLst/>
          </a:prstGeom>
        </p:spPr>
      </p:pic>
    </p:spTree>
    <p:extLst>
      <p:ext uri="{BB962C8B-B14F-4D97-AF65-F5344CB8AC3E}">
        <p14:creationId xmlns:p14="http://schemas.microsoft.com/office/powerpoint/2010/main" val="4090814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48595" y="192018"/>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smtClean="0">
                <a:solidFill>
                  <a:srgbClr val="002060"/>
                </a:solidFill>
                <a:effectLst/>
                <a:latin typeface="Verdana" pitchFamily="34" charset="0"/>
              </a:rPr>
              <a:t>Il futuro DIGITALE è adesso</a:t>
            </a:r>
          </a:p>
          <a:p>
            <a:pPr algn="l" eaLnBrk="1" fontAlgn="auto" hangingPunct="1">
              <a:spcAft>
                <a:spcPts val="0"/>
              </a:spcAft>
              <a:defRPr/>
            </a:pPr>
            <a:endParaRPr lang="it-IT" sz="2800" dirty="0" smtClean="0">
              <a:solidFill>
                <a:srgbClr val="002060"/>
              </a:solidFill>
              <a:effectLst/>
              <a:latin typeface="Verdana" pitchFamily="34" charset="0"/>
            </a:endParaRPr>
          </a:p>
        </p:txBody>
      </p:sp>
      <p:sp>
        <p:nvSpPr>
          <p:cNvPr id="12" name="AutoShape 1"/>
          <p:cNvSpPr>
            <a:spLocks/>
          </p:cNvSpPr>
          <p:nvPr/>
        </p:nvSpPr>
        <p:spPr bwMode="auto">
          <a:xfrm>
            <a:off x="584366" y="4303194"/>
            <a:ext cx="8533805" cy="11948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600"/>
              </a:spcBef>
            </a:pPr>
            <a:r>
              <a:rPr lang="it-IT" sz="2000" dirty="0" smtClean="0">
                <a:solidFill>
                  <a:srgbClr val="002060"/>
                </a:solidFill>
                <a:latin typeface="Verdana" panose="020B0604030504040204" pitchFamily="34" charset="0"/>
                <a:sym typeface="Verdana" pitchFamily="34" charset="0"/>
              </a:rPr>
              <a:t>Tutto </a:t>
            </a:r>
            <a:r>
              <a:rPr lang="it-IT" sz="2000" dirty="0">
                <a:solidFill>
                  <a:srgbClr val="002060"/>
                </a:solidFill>
                <a:latin typeface="Verdana" panose="020B0604030504040204" pitchFamily="34" charset="0"/>
                <a:sym typeface="Verdana" pitchFamily="34" charset="0"/>
              </a:rPr>
              <a:t>ciò ha creato </a:t>
            </a:r>
            <a:r>
              <a:rPr lang="it-IT" sz="2000" b="1" dirty="0">
                <a:solidFill>
                  <a:srgbClr val="002060"/>
                </a:solidFill>
                <a:latin typeface="Verdana" panose="020B0604030504040204" pitchFamily="34" charset="0"/>
                <a:sym typeface="Verdana" pitchFamily="34" charset="0"/>
              </a:rPr>
              <a:t>nuovi scenari</a:t>
            </a:r>
            <a:r>
              <a:rPr lang="it-IT" sz="2000" dirty="0">
                <a:solidFill>
                  <a:srgbClr val="002060"/>
                </a:solidFill>
                <a:latin typeface="Verdana" panose="020B0604030504040204" pitchFamily="34" charset="0"/>
                <a:sym typeface="Verdana" pitchFamily="34" charset="0"/>
              </a:rPr>
              <a:t>, generato nuove </a:t>
            </a:r>
            <a:r>
              <a:rPr lang="it-IT" sz="2000" dirty="0" smtClean="0">
                <a:solidFill>
                  <a:srgbClr val="002060"/>
                </a:solidFill>
                <a:latin typeface="Verdana" panose="020B0604030504040204" pitchFamily="34" charset="0"/>
                <a:sym typeface="Verdana" pitchFamily="34" charset="0"/>
              </a:rPr>
              <a:t/>
            </a:r>
            <a:br>
              <a:rPr lang="it-IT" sz="2000" dirty="0" smtClean="0">
                <a:solidFill>
                  <a:srgbClr val="002060"/>
                </a:solidFill>
                <a:latin typeface="Verdana" panose="020B0604030504040204" pitchFamily="34" charset="0"/>
                <a:sym typeface="Verdana" pitchFamily="34" charset="0"/>
              </a:rPr>
            </a:br>
            <a:r>
              <a:rPr lang="it-IT" sz="2000" dirty="0" smtClean="0">
                <a:solidFill>
                  <a:srgbClr val="002060"/>
                </a:solidFill>
                <a:latin typeface="Verdana" panose="020B0604030504040204" pitchFamily="34" charset="0"/>
                <a:sym typeface="Verdana" pitchFamily="34" charset="0"/>
              </a:rPr>
              <a:t>necessità ed </a:t>
            </a:r>
            <a:r>
              <a:rPr lang="it-IT" sz="2000" dirty="0">
                <a:solidFill>
                  <a:srgbClr val="002060"/>
                </a:solidFill>
                <a:latin typeface="Verdana" panose="020B0604030504040204" pitchFamily="34" charset="0"/>
                <a:sym typeface="Verdana" pitchFamily="34" charset="0"/>
              </a:rPr>
              <a:t>introdotto </a:t>
            </a:r>
            <a:r>
              <a:rPr lang="it-IT" sz="2000" b="1" dirty="0">
                <a:solidFill>
                  <a:srgbClr val="002060"/>
                </a:solidFill>
                <a:latin typeface="Verdana" panose="020B0604030504040204" pitchFamily="34" charset="0"/>
                <a:sym typeface="Verdana" pitchFamily="34" charset="0"/>
              </a:rPr>
              <a:t>nuove dinamiche </a:t>
            </a:r>
            <a:r>
              <a:rPr lang="it-IT" sz="2000" dirty="0">
                <a:solidFill>
                  <a:srgbClr val="002060"/>
                </a:solidFill>
                <a:latin typeface="Verdana" panose="020B0604030504040204" pitchFamily="34" charset="0"/>
                <a:sym typeface="Verdana" pitchFamily="34" charset="0"/>
              </a:rPr>
              <a:t>nel modo </a:t>
            </a:r>
            <a:r>
              <a:rPr lang="it-IT" sz="2000" dirty="0" smtClean="0">
                <a:solidFill>
                  <a:srgbClr val="002060"/>
                </a:solidFill>
                <a:latin typeface="Verdana" panose="020B0604030504040204" pitchFamily="34" charset="0"/>
                <a:sym typeface="Verdana" pitchFamily="34" charset="0"/>
              </a:rPr>
              <a:t>di</a:t>
            </a:r>
            <a:r>
              <a:rPr lang="it-IT" sz="2000" dirty="0">
                <a:solidFill>
                  <a:srgbClr val="002060"/>
                </a:solidFill>
                <a:latin typeface="Verdana" panose="020B0604030504040204" pitchFamily="34" charset="0"/>
              </a:rPr>
              <a:t> </a:t>
            </a:r>
            <a:r>
              <a:rPr lang="it-IT" sz="2000" dirty="0" smtClean="0">
                <a:solidFill>
                  <a:srgbClr val="002060"/>
                </a:solidFill>
                <a:latin typeface="Verdana" panose="020B0604030504040204" pitchFamily="34" charset="0"/>
              </a:rPr>
              <a:t/>
            </a:r>
            <a:br>
              <a:rPr lang="it-IT" sz="2000" dirty="0" smtClean="0">
                <a:solidFill>
                  <a:srgbClr val="002060"/>
                </a:solidFill>
                <a:latin typeface="Verdana" panose="020B0604030504040204" pitchFamily="34" charset="0"/>
              </a:rPr>
            </a:br>
            <a:r>
              <a:rPr lang="it-IT" sz="2000" dirty="0" smtClean="0">
                <a:solidFill>
                  <a:srgbClr val="002060"/>
                </a:solidFill>
                <a:latin typeface="Verdana" panose="020B0604030504040204" pitchFamily="34" charset="0"/>
              </a:rPr>
              <a:t>lavorare</a:t>
            </a:r>
            <a:r>
              <a:rPr lang="it-IT" sz="2000" dirty="0">
                <a:solidFill>
                  <a:srgbClr val="002060"/>
                </a:solidFill>
                <a:latin typeface="Verdana" panose="020B0604030504040204" pitchFamily="34" charset="0"/>
              </a:rPr>
              <a:t>, produrre, </a:t>
            </a:r>
            <a:r>
              <a:rPr lang="it-IT" sz="2000" dirty="0" smtClean="0">
                <a:solidFill>
                  <a:srgbClr val="002060"/>
                </a:solidFill>
                <a:latin typeface="Verdana" panose="020B0604030504040204" pitchFamily="34" charset="0"/>
              </a:rPr>
              <a:t>amministrare</a:t>
            </a:r>
            <a:r>
              <a:rPr lang="it-IT" sz="2000" dirty="0">
                <a:solidFill>
                  <a:srgbClr val="002060"/>
                </a:solidFill>
                <a:latin typeface="Verdana" panose="020B0604030504040204" pitchFamily="34" charset="0"/>
              </a:rPr>
              <a:t>, </a:t>
            </a:r>
            <a:r>
              <a:rPr lang="it-IT" sz="2000" dirty="0" smtClean="0">
                <a:solidFill>
                  <a:srgbClr val="002060"/>
                </a:solidFill>
                <a:latin typeface="Verdana" panose="020B0604030504040204" pitchFamily="34" charset="0"/>
              </a:rPr>
              <a:t>comunicare, … </a:t>
            </a:r>
            <a:endParaRPr lang="it-IT" sz="2000" b="1" i="1" dirty="0" smtClean="0">
              <a:solidFill>
                <a:srgbClr val="002060"/>
              </a:solidFill>
              <a:latin typeface="+mj-lt"/>
              <a:sym typeface="Verdana" pitchFamily="34" charset="0"/>
            </a:endParaRPr>
          </a:p>
        </p:txBody>
      </p:sp>
      <p:sp>
        <p:nvSpPr>
          <p:cNvPr id="13" name="AutoShape 1"/>
          <p:cNvSpPr>
            <a:spLocks/>
          </p:cNvSpPr>
          <p:nvPr/>
        </p:nvSpPr>
        <p:spPr bwMode="auto">
          <a:xfrm>
            <a:off x="584366" y="5561067"/>
            <a:ext cx="8158143" cy="56682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lgn="ctr"/>
            <a:r>
              <a:rPr lang="it-IT" sz="3200" b="1" dirty="0" smtClean="0">
                <a:solidFill>
                  <a:srgbClr val="002060"/>
                </a:solidFill>
              </a:rPr>
              <a:t>Digitale </a:t>
            </a:r>
            <a:r>
              <a:rPr lang="it-IT" sz="3200" b="1" dirty="0">
                <a:solidFill>
                  <a:srgbClr val="002060"/>
                </a:solidFill>
              </a:rPr>
              <a:t>= </a:t>
            </a:r>
            <a:r>
              <a:rPr lang="it-IT" sz="3200" b="1" dirty="0" smtClean="0">
                <a:solidFill>
                  <a:srgbClr val="002060"/>
                </a:solidFill>
              </a:rPr>
              <a:t>Rivoluzione </a:t>
            </a:r>
            <a:r>
              <a:rPr lang="it-IT" sz="3200" b="1" dirty="0" smtClean="0">
                <a:solidFill>
                  <a:srgbClr val="002060"/>
                </a:solidFill>
                <a:sym typeface="Verdana" pitchFamily="34" charset="0"/>
              </a:rPr>
              <a:t>Epocale </a:t>
            </a:r>
            <a:endParaRPr lang="it-IT" sz="3200" b="1" dirty="0">
              <a:solidFill>
                <a:srgbClr val="002060"/>
              </a:solidFill>
            </a:endParaRPr>
          </a:p>
          <a:p>
            <a:pPr algn="ctr"/>
            <a:endParaRPr lang="it-IT" sz="3200" dirty="0">
              <a:solidFill>
                <a:srgbClr val="002060"/>
              </a:solidFill>
              <a:latin typeface="+mj-lt"/>
            </a:endParaRPr>
          </a:p>
        </p:txBody>
      </p:sp>
      <p:pic>
        <p:nvPicPr>
          <p:cNvPr id="14" name="Picture 2" descr="http://www.ilquotidianodellapa.it/export/photos/fddeb38b-a6ff-11e5-bf56-6b86d5422760/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054" y="980084"/>
            <a:ext cx="3181574" cy="2880963"/>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
          <p:cNvSpPr>
            <a:spLocks/>
          </p:cNvSpPr>
          <p:nvPr/>
        </p:nvSpPr>
        <p:spPr bwMode="auto">
          <a:xfrm>
            <a:off x="547131" y="839095"/>
            <a:ext cx="4528925" cy="143777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600"/>
              </a:spcBef>
            </a:pPr>
            <a:r>
              <a:rPr lang="it-IT" sz="2000" dirty="0" smtClean="0">
                <a:solidFill>
                  <a:srgbClr val="002060"/>
                </a:solidFill>
                <a:latin typeface="Verdana" panose="020B0604030504040204" pitchFamily="34" charset="0"/>
                <a:sym typeface="Verdana" pitchFamily="34" charset="0"/>
              </a:rPr>
              <a:t>L’informatizzazione di </a:t>
            </a:r>
            <a:r>
              <a:rPr lang="it-IT" sz="2000" dirty="0">
                <a:solidFill>
                  <a:srgbClr val="002060"/>
                </a:solidFill>
                <a:latin typeface="Verdana" panose="020B0604030504040204" pitchFamily="34" charset="0"/>
                <a:sym typeface="Verdana" pitchFamily="34" charset="0"/>
              </a:rPr>
              <a:t>ogni ambito </a:t>
            </a:r>
            <a:r>
              <a:rPr lang="it-IT" sz="2000" dirty="0" smtClean="0">
                <a:solidFill>
                  <a:srgbClr val="002060"/>
                </a:solidFill>
                <a:latin typeface="Verdana" panose="020B0604030504040204" pitchFamily="34" charset="0"/>
                <a:sym typeface="Verdana" pitchFamily="34" charset="0"/>
              </a:rPr>
              <a:t>socio-economico</a:t>
            </a:r>
            <a:br>
              <a:rPr lang="it-IT" sz="2000" dirty="0" smtClean="0">
                <a:solidFill>
                  <a:srgbClr val="002060"/>
                </a:solidFill>
                <a:latin typeface="Verdana" panose="020B0604030504040204" pitchFamily="34" charset="0"/>
                <a:sym typeface="Verdana" pitchFamily="34" charset="0"/>
              </a:rPr>
            </a:br>
            <a:r>
              <a:rPr lang="it-IT" sz="2000" dirty="0" smtClean="0">
                <a:solidFill>
                  <a:srgbClr val="002060"/>
                </a:solidFill>
                <a:latin typeface="Verdana" panose="020B0604030504040204" pitchFamily="34" charset="0"/>
                <a:sym typeface="Verdana" pitchFamily="34" charset="0"/>
              </a:rPr>
              <a:t>ha </a:t>
            </a:r>
            <a:r>
              <a:rPr lang="it-IT" sz="2000" dirty="0">
                <a:solidFill>
                  <a:srgbClr val="002060"/>
                </a:solidFill>
                <a:latin typeface="Verdana" panose="020B0604030504040204" pitchFamily="34" charset="0"/>
                <a:sym typeface="Verdana" pitchFamily="34" charset="0"/>
              </a:rPr>
              <a:t>portato una </a:t>
            </a:r>
            <a:r>
              <a:rPr lang="it-IT" sz="2000" b="1" dirty="0">
                <a:solidFill>
                  <a:srgbClr val="002060"/>
                </a:solidFill>
                <a:latin typeface="Verdana" panose="020B0604030504040204" pitchFamily="34" charset="0"/>
                <a:sym typeface="Verdana" pitchFamily="34" charset="0"/>
              </a:rPr>
              <a:t>trasformazione epocale </a:t>
            </a:r>
            <a:r>
              <a:rPr lang="it-IT" sz="2000" dirty="0" smtClean="0">
                <a:solidFill>
                  <a:srgbClr val="002060"/>
                </a:solidFill>
                <a:latin typeface="Verdana" panose="020B0604030504040204" pitchFamily="34" charset="0"/>
              </a:rPr>
              <a:t>nel modo di vivere</a:t>
            </a:r>
          </a:p>
          <a:p>
            <a:pPr>
              <a:spcBef>
                <a:spcPts val="600"/>
              </a:spcBef>
            </a:pPr>
            <a:endParaRPr lang="it-IT" sz="800" dirty="0" smtClean="0">
              <a:solidFill>
                <a:srgbClr val="002060"/>
              </a:solidFill>
              <a:latin typeface="Verdana" panose="020B0604030504040204" pitchFamily="34" charset="0"/>
              <a:sym typeface="Verdana" pitchFamily="34" charset="0"/>
            </a:endParaRPr>
          </a:p>
          <a:p>
            <a:pPr>
              <a:spcBef>
                <a:spcPts val="600"/>
              </a:spcBef>
            </a:pPr>
            <a:r>
              <a:rPr lang="it-IT" sz="2100" dirty="0">
                <a:solidFill>
                  <a:srgbClr val="002060"/>
                </a:solidFill>
                <a:latin typeface="Verdana" panose="020B0604030504040204" pitchFamily="34" charset="0"/>
                <a:sym typeface="Verdana" pitchFamily="34" charset="0"/>
              </a:rPr>
              <a:t/>
            </a:r>
            <a:br>
              <a:rPr lang="it-IT" sz="2100" dirty="0">
                <a:solidFill>
                  <a:srgbClr val="002060"/>
                </a:solidFill>
                <a:latin typeface="Verdana" panose="020B0604030504040204" pitchFamily="34" charset="0"/>
                <a:sym typeface="Verdana" pitchFamily="34" charset="0"/>
              </a:rPr>
            </a:br>
            <a:endParaRPr lang="it-IT" sz="2100" b="1" i="1" dirty="0" smtClean="0">
              <a:solidFill>
                <a:srgbClr val="002060"/>
              </a:solidFill>
              <a:latin typeface="+mj-lt"/>
              <a:sym typeface="Verdana" pitchFamily="34" charset="0"/>
            </a:endParaRPr>
          </a:p>
        </p:txBody>
      </p:sp>
      <p:sp>
        <p:nvSpPr>
          <p:cNvPr id="18" name="AutoShape 1"/>
          <p:cNvSpPr>
            <a:spLocks/>
          </p:cNvSpPr>
          <p:nvPr/>
        </p:nvSpPr>
        <p:spPr bwMode="auto">
          <a:xfrm>
            <a:off x="547131" y="2276872"/>
            <a:ext cx="4528925" cy="204109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600"/>
              </a:spcBef>
            </a:pPr>
            <a:r>
              <a:rPr lang="it-IT" sz="2000" dirty="0" smtClean="0">
                <a:solidFill>
                  <a:srgbClr val="002060"/>
                </a:solidFill>
                <a:latin typeface="Verdana" panose="020B0604030504040204" pitchFamily="34" charset="0"/>
              </a:rPr>
              <a:t>La </a:t>
            </a:r>
            <a:r>
              <a:rPr lang="it-IT" sz="2000" b="1" dirty="0">
                <a:solidFill>
                  <a:srgbClr val="FF0000"/>
                </a:solidFill>
                <a:latin typeface="Verdana" panose="020B0604030504040204" pitchFamily="34" charset="0"/>
              </a:rPr>
              <a:t>velocità</a:t>
            </a:r>
            <a:r>
              <a:rPr lang="it-IT" sz="2000" dirty="0">
                <a:solidFill>
                  <a:srgbClr val="002060"/>
                </a:solidFill>
                <a:latin typeface="Verdana" panose="020B0604030504040204" pitchFamily="34" charset="0"/>
              </a:rPr>
              <a:t>, la </a:t>
            </a:r>
            <a:r>
              <a:rPr lang="it-IT" sz="2000" b="1" dirty="0">
                <a:solidFill>
                  <a:srgbClr val="FF0000"/>
                </a:solidFill>
                <a:latin typeface="Verdana" panose="020B0604030504040204" pitchFamily="34" charset="0"/>
              </a:rPr>
              <a:t>pervasività</a:t>
            </a:r>
            <a:r>
              <a:rPr lang="it-IT" sz="2000" dirty="0">
                <a:solidFill>
                  <a:srgbClr val="FF0000"/>
                </a:solidFill>
                <a:latin typeface="Verdana" panose="020B0604030504040204" pitchFamily="34" charset="0"/>
              </a:rPr>
              <a:t> </a:t>
            </a:r>
            <a:r>
              <a:rPr lang="it-IT" sz="2000" dirty="0">
                <a:solidFill>
                  <a:srgbClr val="002060"/>
                </a:solidFill>
                <a:latin typeface="Verdana" panose="020B0604030504040204" pitchFamily="34" charset="0"/>
              </a:rPr>
              <a:t>e la </a:t>
            </a:r>
            <a:r>
              <a:rPr lang="it-IT" sz="2000" b="1" dirty="0">
                <a:solidFill>
                  <a:srgbClr val="FF0000"/>
                </a:solidFill>
                <a:latin typeface="Verdana" panose="020B0604030504040204" pitchFamily="34" charset="0"/>
              </a:rPr>
              <a:t>trasversalità</a:t>
            </a:r>
            <a:r>
              <a:rPr lang="it-IT" sz="2000" dirty="0">
                <a:solidFill>
                  <a:srgbClr val="FF0000"/>
                </a:solidFill>
                <a:latin typeface="Verdana" panose="020B0604030504040204" pitchFamily="34" charset="0"/>
              </a:rPr>
              <a:t> </a:t>
            </a:r>
            <a:r>
              <a:rPr lang="it-IT" sz="2000" dirty="0">
                <a:solidFill>
                  <a:srgbClr val="002060"/>
                </a:solidFill>
                <a:latin typeface="Verdana" panose="020B0604030504040204" pitchFamily="34" charset="0"/>
              </a:rPr>
              <a:t>con cui le nuove tecnologie digitali stanno </a:t>
            </a:r>
            <a:r>
              <a:rPr lang="it-IT" sz="2000" dirty="0" smtClean="0">
                <a:solidFill>
                  <a:srgbClr val="002060"/>
                </a:solidFill>
                <a:latin typeface="Verdana" panose="020B0604030504040204" pitchFamily="34" charset="0"/>
              </a:rPr>
              <a:t>diffondendosi in ogni ambito socio-economico porteranno ad </a:t>
            </a:r>
            <a:br>
              <a:rPr lang="it-IT" sz="2000" dirty="0" smtClean="0">
                <a:solidFill>
                  <a:srgbClr val="002060"/>
                </a:solidFill>
                <a:latin typeface="Verdana" panose="020B0604030504040204" pitchFamily="34" charset="0"/>
              </a:rPr>
            </a:br>
            <a:r>
              <a:rPr lang="it-IT" sz="2000" dirty="0" smtClean="0">
                <a:solidFill>
                  <a:srgbClr val="002060"/>
                </a:solidFill>
                <a:latin typeface="Verdana" panose="020B0604030504040204" pitchFamily="34" charset="0"/>
              </a:rPr>
              <a:t>un </a:t>
            </a:r>
            <a:r>
              <a:rPr lang="it-IT" sz="2000" b="1" dirty="0" smtClean="0">
                <a:solidFill>
                  <a:srgbClr val="002060"/>
                </a:solidFill>
                <a:latin typeface="Verdana" panose="020B0604030504040204" pitchFamily="34" charset="0"/>
              </a:rPr>
              <a:t>Cambiamento Globale</a:t>
            </a:r>
            <a:r>
              <a:rPr lang="it-IT" sz="2100" dirty="0">
                <a:solidFill>
                  <a:srgbClr val="002060"/>
                </a:solidFill>
                <a:latin typeface="Verdana" panose="020B0604030504040204" pitchFamily="34" charset="0"/>
                <a:sym typeface="Verdana" pitchFamily="34" charset="0"/>
              </a:rPr>
              <a:t/>
            </a:r>
            <a:br>
              <a:rPr lang="it-IT" sz="2100" dirty="0">
                <a:solidFill>
                  <a:srgbClr val="002060"/>
                </a:solidFill>
                <a:latin typeface="Verdana" panose="020B0604030504040204" pitchFamily="34" charset="0"/>
                <a:sym typeface="Verdana" pitchFamily="34" charset="0"/>
              </a:rPr>
            </a:br>
            <a:endParaRPr lang="it-IT" sz="2100" b="1" i="1" dirty="0" smtClean="0">
              <a:solidFill>
                <a:srgbClr val="002060"/>
              </a:solidFill>
              <a:latin typeface="+mj-lt"/>
              <a:sym typeface="Verdana" pitchFamily="34" charset="0"/>
            </a:endParaRPr>
          </a:p>
        </p:txBody>
      </p:sp>
      <p:sp>
        <p:nvSpPr>
          <p:cNvPr id="20"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2</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20679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356927" y="328646"/>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smtClean="0">
                <a:solidFill>
                  <a:srgbClr val="002060"/>
                </a:solidFill>
                <a:effectLst/>
                <a:latin typeface="Verdana" pitchFamily="34" charset="0"/>
              </a:rPr>
              <a:t>Piano Industria 4.0: </a:t>
            </a:r>
            <a:r>
              <a:rPr lang="it-IT" sz="2800" i="1" dirty="0" smtClean="0">
                <a:solidFill>
                  <a:srgbClr val="002060"/>
                </a:solidFill>
                <a:effectLst/>
                <a:latin typeface="Verdana" pitchFamily="34" charset="0"/>
              </a:rPr>
              <a:t>Obiettivi</a:t>
            </a:r>
            <a:endParaRPr lang="it-IT" sz="2800" i="1" dirty="0">
              <a:solidFill>
                <a:srgbClr val="002060"/>
              </a:solidFill>
              <a:effectLst/>
              <a:latin typeface="Verdana" pitchFamily="34"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27" y="1140476"/>
            <a:ext cx="8463545" cy="4580826"/>
          </a:xfrm>
          <a:prstGeom prst="rect">
            <a:avLst/>
          </a:prstGeom>
        </p:spPr>
      </p:pic>
      <p:sp>
        <p:nvSpPr>
          <p:cNvPr id="8"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20</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1488058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4.0</a:t>
            </a:r>
            <a:endParaRPr lang="it-IT" sz="2800" dirty="0">
              <a:solidFill>
                <a:srgbClr val="002060"/>
              </a:solidFill>
              <a:effectLst/>
              <a:latin typeface="Verdana" pitchFamily="34" charset="0"/>
            </a:endParaRPr>
          </a:p>
        </p:txBody>
      </p:sp>
      <p:sp>
        <p:nvSpPr>
          <p:cNvPr id="12" name="Text Box 7"/>
          <p:cNvSpPr txBox="1">
            <a:spLocks noChangeArrowheads="1"/>
          </p:cNvSpPr>
          <p:nvPr/>
        </p:nvSpPr>
        <p:spPr bwMode="auto">
          <a:xfrm>
            <a:off x="323528" y="998692"/>
            <a:ext cx="8197850" cy="530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eaLnBrk="1" hangingPunct="1">
              <a:spcBef>
                <a:spcPct val="50000"/>
              </a:spcBef>
              <a:buClr>
                <a:schemeClr val="tx1"/>
              </a:buClr>
              <a:buSzTx/>
              <a:buNone/>
            </a:pPr>
            <a:r>
              <a:rPr lang="it-IT" sz="2200" dirty="0" smtClean="0">
                <a:solidFill>
                  <a:srgbClr val="002060"/>
                </a:solidFill>
                <a:latin typeface="+mn-lt"/>
              </a:rPr>
              <a:t>L’obiettivo del Piano </a:t>
            </a:r>
            <a:r>
              <a:rPr lang="it-IT" sz="2200" dirty="0">
                <a:solidFill>
                  <a:srgbClr val="002060"/>
                </a:solidFill>
                <a:latin typeface="+mn-lt"/>
              </a:rPr>
              <a:t>Industria 4.0 è </a:t>
            </a:r>
            <a:r>
              <a:rPr lang="it-IT" sz="2200" dirty="0" smtClean="0">
                <a:solidFill>
                  <a:srgbClr val="002060"/>
                </a:solidFill>
                <a:latin typeface="+mn-lt"/>
              </a:rPr>
              <a:t>di favorire l’adozione delle tecnologie digitali nei processi produttivi al fine di </a:t>
            </a:r>
            <a:r>
              <a:rPr lang="it-IT" sz="2200" b="1" dirty="0">
                <a:solidFill>
                  <a:srgbClr val="FF0000"/>
                </a:solidFill>
                <a:latin typeface="+mn-lt"/>
              </a:rPr>
              <a:t>generare</a:t>
            </a:r>
            <a:r>
              <a:rPr lang="it-IT" sz="2200" dirty="0" smtClean="0">
                <a:solidFill>
                  <a:srgbClr val="002060"/>
                </a:solidFill>
                <a:latin typeface="+mn-lt"/>
              </a:rPr>
              <a:t>, </a:t>
            </a:r>
            <a:r>
              <a:rPr lang="it-IT" sz="2200" b="1" dirty="0">
                <a:solidFill>
                  <a:srgbClr val="FF0000"/>
                </a:solidFill>
                <a:latin typeface="+mn-lt"/>
              </a:rPr>
              <a:t>condividere</a:t>
            </a:r>
            <a:r>
              <a:rPr lang="it-IT" sz="2200" dirty="0" smtClean="0">
                <a:solidFill>
                  <a:srgbClr val="002060"/>
                </a:solidFill>
                <a:latin typeface="+mn-lt"/>
              </a:rPr>
              <a:t> e </a:t>
            </a:r>
            <a:r>
              <a:rPr lang="it-IT" sz="2200" b="1" dirty="0">
                <a:solidFill>
                  <a:srgbClr val="FF0000"/>
                </a:solidFill>
                <a:latin typeface="+mn-lt"/>
              </a:rPr>
              <a:t>gestire le informazioni </a:t>
            </a:r>
            <a:r>
              <a:rPr lang="it-IT" sz="2200" dirty="0">
                <a:solidFill>
                  <a:srgbClr val="002060"/>
                </a:solidFill>
                <a:latin typeface="+mn-lt"/>
              </a:rPr>
              <a:t>legate alla generazione </a:t>
            </a:r>
            <a:r>
              <a:rPr lang="it-IT" sz="2200" dirty="0" smtClean="0">
                <a:solidFill>
                  <a:srgbClr val="002060"/>
                </a:solidFill>
                <a:latin typeface="+mn-lt"/>
              </a:rPr>
              <a:t>del valore </a:t>
            </a:r>
            <a:r>
              <a:rPr lang="it-IT" sz="2200" dirty="0">
                <a:solidFill>
                  <a:srgbClr val="002060"/>
                </a:solidFill>
                <a:latin typeface="+mn-lt"/>
              </a:rPr>
              <a:t>aggiunto tra </a:t>
            </a:r>
            <a:r>
              <a:rPr lang="it-IT" sz="2200" dirty="0" smtClean="0">
                <a:solidFill>
                  <a:srgbClr val="002060"/>
                </a:solidFill>
                <a:latin typeface="+mn-lt"/>
              </a:rPr>
              <a:t>le varie </a:t>
            </a:r>
            <a:r>
              <a:rPr lang="it-IT" sz="2200" dirty="0">
                <a:solidFill>
                  <a:srgbClr val="002060"/>
                </a:solidFill>
                <a:latin typeface="+mn-lt"/>
              </a:rPr>
              <a:t>componenti del sistema </a:t>
            </a:r>
            <a:r>
              <a:rPr lang="it-IT" sz="2200" dirty="0" smtClean="0">
                <a:solidFill>
                  <a:srgbClr val="002060"/>
                </a:solidFill>
                <a:latin typeface="+mn-lt"/>
              </a:rPr>
              <a:t>economico</a:t>
            </a:r>
            <a:endParaRPr lang="it-IT" sz="2200" dirty="0">
              <a:solidFill>
                <a:srgbClr val="002060"/>
              </a:solidFill>
              <a:latin typeface="+mn-lt"/>
            </a:endParaRPr>
          </a:p>
          <a:p>
            <a:pPr marL="0" indent="0">
              <a:buNone/>
            </a:pPr>
            <a:endParaRPr lang="it-IT" sz="2200" dirty="0" smtClean="0">
              <a:solidFill>
                <a:srgbClr val="002060"/>
              </a:solidFill>
              <a:latin typeface="+mn-lt"/>
            </a:endParaRPr>
          </a:p>
          <a:p>
            <a:pPr marL="0" indent="0">
              <a:buNone/>
            </a:pPr>
            <a:r>
              <a:rPr lang="it-IT" sz="2200" b="1" u="sng" dirty="0" smtClean="0">
                <a:solidFill>
                  <a:srgbClr val="002060"/>
                </a:solidFill>
                <a:latin typeface="+mn-lt"/>
              </a:rPr>
              <a:t>Obiettivi</a:t>
            </a:r>
            <a:endParaRPr lang="it-IT" sz="2200" b="1" u="sng" dirty="0">
              <a:solidFill>
                <a:srgbClr val="002060"/>
              </a:solidFill>
              <a:latin typeface="+mn-lt"/>
            </a:endParaRPr>
          </a:p>
          <a:p>
            <a:pPr eaLnBrk="1" hangingPunct="1">
              <a:spcBef>
                <a:spcPct val="50000"/>
              </a:spcBef>
              <a:buClr>
                <a:schemeClr val="tx1"/>
              </a:buClr>
              <a:buSzTx/>
              <a:buFont typeface="Wingdings" panose="05000000000000000000" pitchFamily="2" charset="2"/>
              <a:buChar char="Ø"/>
            </a:pPr>
            <a:r>
              <a:rPr lang="it-IT" sz="2200" i="1" dirty="0">
                <a:solidFill>
                  <a:srgbClr val="002060"/>
                </a:solidFill>
                <a:latin typeface="+mn-lt"/>
              </a:rPr>
              <a:t>Flessibilità </a:t>
            </a:r>
            <a:r>
              <a:rPr lang="it-IT" sz="2200" i="1" dirty="0" smtClean="0">
                <a:solidFill>
                  <a:srgbClr val="002060"/>
                </a:solidFill>
                <a:latin typeface="+mn-lt"/>
              </a:rPr>
              <a:t>produttiva</a:t>
            </a:r>
            <a:endParaRPr lang="it-IT" sz="2200" i="1" dirty="0">
              <a:solidFill>
                <a:srgbClr val="002060"/>
              </a:solidFill>
              <a:latin typeface="+mn-lt"/>
            </a:endParaRPr>
          </a:p>
          <a:p>
            <a:pPr eaLnBrk="1" hangingPunct="1">
              <a:spcBef>
                <a:spcPct val="50000"/>
              </a:spcBef>
              <a:buClr>
                <a:schemeClr val="tx1"/>
              </a:buClr>
              <a:buSzTx/>
              <a:buFont typeface="Wingdings" panose="05000000000000000000" pitchFamily="2" charset="2"/>
              <a:buChar char="Ø"/>
            </a:pPr>
            <a:r>
              <a:rPr lang="it-IT" sz="2200" i="1" dirty="0">
                <a:solidFill>
                  <a:srgbClr val="002060"/>
                </a:solidFill>
                <a:latin typeface="+mn-lt"/>
              </a:rPr>
              <a:t>Velocità </a:t>
            </a:r>
            <a:r>
              <a:rPr lang="it-IT" sz="2200" i="1" dirty="0" smtClean="0">
                <a:solidFill>
                  <a:srgbClr val="002060"/>
                </a:solidFill>
                <a:latin typeface="+mn-lt"/>
              </a:rPr>
              <a:t>e Reattività</a:t>
            </a:r>
            <a:endParaRPr lang="it-IT" sz="2200" i="1" dirty="0">
              <a:solidFill>
                <a:srgbClr val="002060"/>
              </a:solidFill>
              <a:latin typeface="+mn-lt"/>
            </a:endParaRPr>
          </a:p>
          <a:p>
            <a:pPr eaLnBrk="1" hangingPunct="1">
              <a:spcBef>
                <a:spcPct val="50000"/>
              </a:spcBef>
              <a:buClr>
                <a:schemeClr val="tx1"/>
              </a:buClr>
              <a:buSzTx/>
              <a:buFont typeface="Wingdings" panose="05000000000000000000" pitchFamily="2" charset="2"/>
              <a:buChar char="Ø"/>
            </a:pPr>
            <a:r>
              <a:rPr lang="it-IT" sz="2200" i="1" dirty="0" smtClean="0">
                <a:solidFill>
                  <a:srgbClr val="002060"/>
                </a:solidFill>
                <a:latin typeface="+mn-lt"/>
              </a:rPr>
              <a:t>Aumento </a:t>
            </a:r>
            <a:r>
              <a:rPr lang="it-IT" sz="2200" i="1" dirty="0">
                <a:solidFill>
                  <a:srgbClr val="002060"/>
                </a:solidFill>
                <a:latin typeface="+mn-lt"/>
              </a:rPr>
              <a:t>della </a:t>
            </a:r>
            <a:r>
              <a:rPr lang="it-IT" sz="2200" i="1" dirty="0" smtClean="0">
                <a:solidFill>
                  <a:srgbClr val="002060"/>
                </a:solidFill>
                <a:latin typeface="+mn-lt"/>
              </a:rPr>
              <a:t>dinamicità dei </a:t>
            </a:r>
            <a:r>
              <a:rPr lang="it-IT" sz="2200" i="1" dirty="0">
                <a:solidFill>
                  <a:srgbClr val="002060"/>
                </a:solidFill>
                <a:latin typeface="+mn-lt"/>
              </a:rPr>
              <a:t>processi</a:t>
            </a:r>
          </a:p>
          <a:p>
            <a:pPr eaLnBrk="1" hangingPunct="1">
              <a:spcBef>
                <a:spcPct val="50000"/>
              </a:spcBef>
              <a:buClr>
                <a:schemeClr val="tx1"/>
              </a:buClr>
              <a:buSzTx/>
              <a:buFont typeface="Wingdings" panose="05000000000000000000" pitchFamily="2" charset="2"/>
              <a:buChar char="Ø"/>
            </a:pPr>
            <a:r>
              <a:rPr lang="it-IT" sz="2200" i="1" dirty="0" smtClean="0">
                <a:solidFill>
                  <a:srgbClr val="002060"/>
                </a:solidFill>
                <a:latin typeface="+mn-lt"/>
              </a:rPr>
              <a:t>Miglioramento </a:t>
            </a:r>
            <a:r>
              <a:rPr lang="it-IT" sz="2200" i="1" dirty="0">
                <a:solidFill>
                  <a:srgbClr val="002060"/>
                </a:solidFill>
                <a:latin typeface="+mn-lt"/>
              </a:rPr>
              <a:t>dell’efficacia e </a:t>
            </a:r>
            <a:r>
              <a:rPr lang="it-IT" sz="2200" i="1" dirty="0" smtClean="0">
                <a:solidFill>
                  <a:srgbClr val="002060"/>
                </a:solidFill>
                <a:latin typeface="+mn-lt"/>
              </a:rPr>
              <a:t>dell’efficienza</a:t>
            </a:r>
          </a:p>
          <a:p>
            <a:pPr eaLnBrk="1" hangingPunct="1">
              <a:spcBef>
                <a:spcPct val="50000"/>
              </a:spcBef>
              <a:buClr>
                <a:schemeClr val="tx1"/>
              </a:buClr>
              <a:buSzTx/>
              <a:buFont typeface="Wingdings" panose="05000000000000000000" pitchFamily="2" charset="2"/>
              <a:buChar char="Ø"/>
            </a:pPr>
            <a:r>
              <a:rPr lang="it-IT" sz="2200" i="1" dirty="0" smtClean="0">
                <a:solidFill>
                  <a:srgbClr val="002060"/>
                </a:solidFill>
                <a:latin typeface="+mn-lt"/>
              </a:rPr>
              <a:t>Innovazione di prodotto e processo</a:t>
            </a:r>
          </a:p>
          <a:p>
            <a:pPr eaLnBrk="1" hangingPunct="1">
              <a:spcBef>
                <a:spcPct val="50000"/>
              </a:spcBef>
              <a:buClr>
                <a:schemeClr val="tx1"/>
              </a:buClr>
              <a:buSzTx/>
              <a:buFont typeface="Wingdings" panose="05000000000000000000" pitchFamily="2" charset="2"/>
              <a:buChar char="Ø"/>
            </a:pPr>
            <a:r>
              <a:rPr lang="it-IT" sz="2200" i="1" dirty="0" smtClean="0">
                <a:solidFill>
                  <a:srgbClr val="002060"/>
                </a:solidFill>
                <a:latin typeface="+mn-lt"/>
              </a:rPr>
              <a:t>Integrazione sicura della </a:t>
            </a:r>
            <a:r>
              <a:rPr lang="it-IT" sz="2200" i="1" dirty="0">
                <a:solidFill>
                  <a:srgbClr val="002060"/>
                </a:solidFill>
                <a:latin typeface="+mn-lt"/>
              </a:rPr>
              <a:t>componente umana </a:t>
            </a:r>
          </a:p>
        </p:txBody>
      </p:sp>
      <p:sp>
        <p:nvSpPr>
          <p:cNvPr id="15"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21</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804691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4.0 – </a:t>
            </a:r>
            <a:r>
              <a:rPr lang="it-IT" sz="2800" i="1" dirty="0" smtClean="0">
                <a:solidFill>
                  <a:srgbClr val="002060"/>
                </a:solidFill>
                <a:effectLst/>
                <a:latin typeface="Verdana" pitchFamily="34" charset="0"/>
              </a:rPr>
              <a:t>Principali Misure</a:t>
            </a:r>
            <a:endParaRPr lang="it-IT" sz="2800" i="1" dirty="0">
              <a:solidFill>
                <a:srgbClr val="002060"/>
              </a:solidFill>
              <a:effectLst/>
              <a:latin typeface="Verdana" pitchFamily="34"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22" y="1199068"/>
            <a:ext cx="7677150" cy="4495800"/>
          </a:xfrm>
          <a:prstGeom prst="rect">
            <a:avLst/>
          </a:prstGeom>
        </p:spPr>
      </p:pic>
      <p:sp>
        <p:nvSpPr>
          <p:cNvPr id="10"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22</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4229070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23</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
        <p:nvSpPr>
          <p:cNvPr id="16" name="Rettangolo 15"/>
          <p:cNvSpPr/>
          <p:nvPr/>
        </p:nvSpPr>
        <p:spPr>
          <a:xfrm>
            <a:off x="323528" y="4076665"/>
            <a:ext cx="8319529" cy="2308324"/>
          </a:xfrm>
          <a:prstGeom prst="rect">
            <a:avLst/>
          </a:prstGeom>
        </p:spPr>
        <p:txBody>
          <a:bodyPr wrap="square">
            <a:spAutoFit/>
          </a:bodyPr>
          <a:lstStyle/>
          <a:p>
            <a:pPr marL="457200" indent="-457200">
              <a:buFont typeface="+mj-lt"/>
              <a:buAutoNum type="arabicPeriod" startAt="2"/>
            </a:pPr>
            <a:r>
              <a:rPr lang="it-IT" sz="1800" b="1" dirty="0" smtClean="0">
                <a:solidFill>
                  <a:srgbClr val="FF0000"/>
                </a:solidFill>
                <a:latin typeface="Calibri" panose="020F0502020204030204" pitchFamily="34" charset="0"/>
              </a:rPr>
              <a:t>VIRTUALIZZAZIONE</a:t>
            </a:r>
            <a:r>
              <a:rPr lang="it-IT" sz="1800" dirty="0" smtClean="0">
                <a:latin typeface="Calibri" panose="020F0502020204030204" pitchFamily="34" charset="0"/>
              </a:rPr>
              <a:t>: una “</a:t>
            </a:r>
            <a:r>
              <a:rPr lang="it-IT" sz="1800" b="1" dirty="0" smtClean="0">
                <a:latin typeface="Calibri" panose="020F0502020204030204" pitchFamily="34" charset="0"/>
              </a:rPr>
              <a:t>copia virtuale</a:t>
            </a:r>
            <a:r>
              <a:rPr lang="it-IT" sz="1800" dirty="0" smtClean="0">
                <a:latin typeface="Calibri" panose="020F0502020204030204" pitchFamily="34" charset="0"/>
              </a:rPr>
              <a:t>” (</a:t>
            </a:r>
            <a:r>
              <a:rPr lang="it-IT" sz="1800" b="1" dirty="0" err="1" smtClean="0">
                <a:latin typeface="Calibri" panose="020F0502020204030204" pitchFamily="34" charset="0"/>
              </a:rPr>
              <a:t>digital</a:t>
            </a:r>
            <a:r>
              <a:rPr lang="it-IT" sz="1800" b="1" dirty="0" smtClean="0">
                <a:latin typeface="Calibri" panose="020F0502020204030204" pitchFamily="34" charset="0"/>
              </a:rPr>
              <a:t> twin</a:t>
            </a:r>
            <a:r>
              <a:rPr lang="it-IT" sz="1800" dirty="0" smtClean="0">
                <a:latin typeface="Calibri" panose="020F0502020204030204" pitchFamily="34" charset="0"/>
              </a:rPr>
              <a:t>) del sistema reale e/o dei suoi componenti è creata e aggiornata mediante i dati provenienti da opportuni sensori e </a:t>
            </a:r>
            <a:r>
              <a:rPr lang="it-IT" sz="1800" b="1" dirty="0" smtClean="0">
                <a:latin typeface="Calibri" panose="020F0502020204030204" pitchFamily="34" charset="0"/>
              </a:rPr>
              <a:t>per cui è possibile prevedere l’evoluzione del comportamento mediante simulazioni</a:t>
            </a:r>
            <a:r>
              <a:rPr lang="it-IT" sz="1800" dirty="0" smtClean="0">
                <a:latin typeface="Calibri" panose="020F0502020204030204" pitchFamily="34" charset="0"/>
              </a:rPr>
              <a:t>. La combinazione tra componenti fisici (impianti, macchine, ecc.) e </a:t>
            </a:r>
            <a:r>
              <a:rPr lang="it-IT" sz="1800" dirty="0" err="1" smtClean="0">
                <a:latin typeface="Calibri" panose="020F0502020204030204" pitchFamily="34" charset="0"/>
              </a:rPr>
              <a:t>digital</a:t>
            </a:r>
            <a:r>
              <a:rPr lang="it-IT" sz="1800" dirty="0" smtClean="0">
                <a:latin typeface="Calibri" panose="020F0502020204030204" pitchFamily="34" charset="0"/>
              </a:rPr>
              <a:t>-twin dà origine al cosiddetto </a:t>
            </a:r>
            <a:r>
              <a:rPr lang="it-IT" sz="1800" b="1" dirty="0" smtClean="0">
                <a:latin typeface="Calibri" panose="020F0502020204030204" pitchFamily="34" charset="0"/>
              </a:rPr>
              <a:t>modello cyber-fisico </a:t>
            </a:r>
            <a:r>
              <a:rPr lang="it-IT" sz="1800" dirty="0" smtClean="0">
                <a:latin typeface="Calibri" panose="020F0502020204030204" pitchFamily="34" charset="0"/>
              </a:rPr>
              <a:t>che abilita modelli produttivi in cui si riducono i tempi e i costi del passaggio dalla fase di prototipazione a quella di produzione e </a:t>
            </a:r>
            <a:r>
              <a:rPr lang="it-IT" sz="1800" b="1" dirty="0" smtClean="0">
                <a:latin typeface="Calibri" panose="020F0502020204030204" pitchFamily="34" charset="0"/>
              </a:rPr>
              <a:t>dove il processo produttivo è in grado di essere simulato in ogni funzione e momento</a:t>
            </a:r>
            <a:r>
              <a:rPr lang="it-IT" sz="1800" dirty="0" smtClean="0">
                <a:latin typeface="Calibri" panose="020F0502020204030204" pitchFamily="34" charset="0"/>
              </a:rPr>
              <a:t>.</a:t>
            </a:r>
            <a:endParaRPr lang="it-IT" sz="1800" dirty="0">
              <a:latin typeface="Calibri" panose="020F0502020204030204" pitchFamily="34" charset="0"/>
            </a:endParaRPr>
          </a:p>
        </p:txBody>
      </p:sp>
      <p:sp>
        <p:nvSpPr>
          <p:cNvPr id="3" name="Rettangolo 2"/>
          <p:cNvSpPr/>
          <p:nvPr/>
        </p:nvSpPr>
        <p:spPr>
          <a:xfrm>
            <a:off x="323528" y="1067634"/>
            <a:ext cx="8640960" cy="707886"/>
          </a:xfrm>
          <a:prstGeom prst="rect">
            <a:avLst/>
          </a:prstGeom>
        </p:spPr>
        <p:txBody>
          <a:bodyPr wrap="square">
            <a:spAutoFit/>
          </a:bodyPr>
          <a:lstStyle/>
          <a:p>
            <a:r>
              <a:rPr lang="it-IT" sz="2000" dirty="0">
                <a:solidFill>
                  <a:srgbClr val="000000"/>
                </a:solidFill>
                <a:latin typeface="Calibri" panose="020F0502020204030204" pitchFamily="34" charset="0"/>
              </a:rPr>
              <a:t>E’ </a:t>
            </a:r>
            <a:r>
              <a:rPr lang="it-IT" sz="2000" dirty="0" smtClean="0">
                <a:solidFill>
                  <a:srgbClr val="000000"/>
                </a:solidFill>
                <a:latin typeface="Calibri" panose="020F0502020204030204" pitchFamily="34" charset="0"/>
              </a:rPr>
              <a:t>considerata una delle principali leve </a:t>
            </a:r>
            <a:r>
              <a:rPr lang="it-IT" sz="2000" dirty="0">
                <a:solidFill>
                  <a:srgbClr val="000000"/>
                </a:solidFill>
                <a:latin typeface="Calibri" panose="020F0502020204030204" pitchFamily="34" charset="0"/>
              </a:rPr>
              <a:t>su cui agire per attuare la trasformazione dei processi produttivi, </a:t>
            </a:r>
            <a:r>
              <a:rPr lang="it-IT" sz="2000" u="sng" dirty="0" smtClean="0">
                <a:solidFill>
                  <a:srgbClr val="000000"/>
                </a:solidFill>
                <a:latin typeface="Calibri" panose="020F0502020204030204" pitchFamily="34" charset="0"/>
              </a:rPr>
              <a:t>attraverso l’adozione di 5 elementi fondamentali</a:t>
            </a:r>
            <a:r>
              <a:rPr lang="it-IT" sz="2000" dirty="0">
                <a:solidFill>
                  <a:srgbClr val="000000"/>
                </a:solidFill>
                <a:latin typeface="Calibri" panose="020F0502020204030204" pitchFamily="34" charset="0"/>
              </a:rPr>
              <a:t>:</a:t>
            </a:r>
          </a:p>
        </p:txBody>
      </p:sp>
      <p:sp>
        <p:nvSpPr>
          <p:cNvPr id="17" name="Rettangolo 16"/>
          <p:cNvSpPr/>
          <p:nvPr/>
        </p:nvSpPr>
        <p:spPr>
          <a:xfrm>
            <a:off x="323528" y="2006690"/>
            <a:ext cx="8319529" cy="1754326"/>
          </a:xfrm>
          <a:prstGeom prst="rect">
            <a:avLst/>
          </a:prstGeom>
        </p:spPr>
        <p:txBody>
          <a:bodyPr wrap="square">
            <a:spAutoFit/>
          </a:bodyPr>
          <a:lstStyle/>
          <a:p>
            <a:pPr marL="457200" indent="-457200">
              <a:buFont typeface="+mj-lt"/>
              <a:buAutoNum type="arabicPeriod"/>
            </a:pPr>
            <a:r>
              <a:rPr lang="it-IT" sz="1800" b="1" dirty="0" smtClean="0">
                <a:solidFill>
                  <a:srgbClr val="FF0000"/>
                </a:solidFill>
                <a:latin typeface="Calibri" panose="020F0502020204030204" pitchFamily="34" charset="0"/>
              </a:rPr>
              <a:t>INTERCONNESSIONE</a:t>
            </a:r>
            <a:r>
              <a:rPr lang="it-IT" sz="1800" dirty="0" smtClean="0">
                <a:latin typeface="Calibri" panose="020F0502020204030204" pitchFamily="34" charset="0"/>
              </a:rPr>
              <a:t>: </a:t>
            </a:r>
            <a:r>
              <a:rPr lang="it-IT" sz="1800" dirty="0">
                <a:latin typeface="Calibri" panose="020F0502020204030204" pitchFamily="34" charset="0"/>
              </a:rPr>
              <a:t>ossia la capacità del bene di </a:t>
            </a:r>
            <a:r>
              <a:rPr lang="it-IT" sz="1800" b="1" dirty="0">
                <a:latin typeface="Calibri" panose="020F0502020204030204" pitchFamily="34" charset="0"/>
              </a:rPr>
              <a:t>scambiare informazioni con sistemi </a:t>
            </a:r>
            <a:r>
              <a:rPr lang="it-IT" sz="1800" b="1" dirty="0" smtClean="0">
                <a:latin typeface="Calibri" panose="020F0502020204030204" pitchFamily="34" charset="0"/>
              </a:rPr>
              <a:t>interni </a:t>
            </a:r>
            <a:r>
              <a:rPr lang="it-IT" sz="1800" dirty="0" smtClean="0">
                <a:latin typeface="Calibri" panose="020F0502020204030204" pitchFamily="34" charset="0"/>
              </a:rPr>
              <a:t>(</a:t>
            </a:r>
            <a:r>
              <a:rPr lang="it-IT" sz="1800" i="1" dirty="0">
                <a:latin typeface="Calibri" panose="020F0502020204030204" pitchFamily="34" charset="0"/>
              </a:rPr>
              <a:t>ad es.: sistema gestionale, sistemi di pianificazione, sistemi di progettazione e sviluppo del prodotto</a:t>
            </a:r>
            <a:r>
              <a:rPr lang="it-IT" sz="1800" dirty="0">
                <a:latin typeface="Calibri" panose="020F0502020204030204" pitchFamily="34" charset="0"/>
              </a:rPr>
              <a:t>) e/o </a:t>
            </a:r>
            <a:r>
              <a:rPr lang="it-IT" sz="1800" b="1" dirty="0">
                <a:latin typeface="Calibri" panose="020F0502020204030204" pitchFamily="34" charset="0"/>
              </a:rPr>
              <a:t>esterni</a:t>
            </a:r>
            <a:r>
              <a:rPr lang="it-IT" sz="1800" dirty="0">
                <a:latin typeface="Calibri" panose="020F0502020204030204" pitchFamily="34" charset="0"/>
              </a:rPr>
              <a:t>(</a:t>
            </a:r>
            <a:r>
              <a:rPr lang="it-IT" sz="1800" i="1" dirty="0">
                <a:latin typeface="Calibri" panose="020F0502020204030204" pitchFamily="34" charset="0"/>
              </a:rPr>
              <a:t>ad es.: clienti, fornitori, partner nella progettazione e sviluppo collaborativo, altri siti di produzione, </a:t>
            </a:r>
            <a:r>
              <a:rPr lang="it-IT" sz="1800" i="1" dirty="0" err="1" smtClean="0">
                <a:latin typeface="Calibri" panose="020F0502020204030204" pitchFamily="34" charset="0"/>
              </a:rPr>
              <a:t>supply</a:t>
            </a:r>
            <a:r>
              <a:rPr lang="it-IT" sz="1800" i="1" dirty="0" smtClean="0">
                <a:latin typeface="Calibri" panose="020F0502020204030204" pitchFamily="34" charset="0"/>
              </a:rPr>
              <a:t> </a:t>
            </a:r>
            <a:r>
              <a:rPr lang="it-IT" sz="1800" i="1" dirty="0" err="1" smtClean="0">
                <a:latin typeface="Calibri" panose="020F0502020204030204" pitchFamily="34" charset="0"/>
              </a:rPr>
              <a:t>chain</a:t>
            </a:r>
            <a:r>
              <a:rPr lang="it-IT" sz="1800" i="1" dirty="0">
                <a:latin typeface="Calibri" panose="020F0502020204030204" pitchFamily="34" charset="0"/>
              </a:rPr>
              <a:t>, ecc.</a:t>
            </a:r>
            <a:r>
              <a:rPr lang="it-IT" sz="1800" dirty="0">
                <a:latin typeface="Calibri" panose="020F0502020204030204" pitchFamily="34" charset="0"/>
              </a:rPr>
              <a:t>) per mezzo di un </a:t>
            </a:r>
            <a:r>
              <a:rPr lang="it-IT" sz="1800" b="1" dirty="0" smtClean="0">
                <a:latin typeface="Calibri" panose="020F0502020204030204" pitchFamily="34" charset="0"/>
              </a:rPr>
              <a:t>collegamento </a:t>
            </a:r>
            <a:r>
              <a:rPr lang="it-IT" sz="1800" dirty="0" smtClean="0">
                <a:latin typeface="Calibri" panose="020F0502020204030204" pitchFamily="34" charset="0"/>
              </a:rPr>
              <a:t>basato </a:t>
            </a:r>
            <a:r>
              <a:rPr lang="it-IT" sz="1800" dirty="0">
                <a:latin typeface="Calibri" panose="020F0502020204030204" pitchFamily="34" charset="0"/>
              </a:rPr>
              <a:t>su </a:t>
            </a:r>
            <a:r>
              <a:rPr lang="it-IT" sz="1800" b="1" dirty="0">
                <a:latin typeface="Calibri" panose="020F0502020204030204" pitchFamily="34" charset="0"/>
              </a:rPr>
              <a:t>specifiche documentate, </a:t>
            </a:r>
            <a:r>
              <a:rPr lang="it-IT" sz="1800" b="1" dirty="0" smtClean="0">
                <a:latin typeface="Calibri" panose="020F0502020204030204" pitchFamily="34" charset="0"/>
              </a:rPr>
              <a:t>disponibili pubblicamente e internazionalmente riconosciute;</a:t>
            </a:r>
          </a:p>
        </p:txBody>
      </p:sp>
      <p:sp>
        <p:nvSpPr>
          <p:cNvPr id="18" name="Rectangle 2"/>
          <p:cNvSpPr txBox="1">
            <a:spLocks noChangeArrowheads="1"/>
          </p:cNvSpPr>
          <p:nvPr/>
        </p:nvSpPr>
        <p:spPr>
          <a:xfrm>
            <a:off x="323528" y="404664"/>
            <a:ext cx="8072438" cy="431800"/>
          </a:xfrm>
          <a:prstGeom prst="rect">
            <a:avLst/>
          </a:prstGeom>
          <a:ln>
            <a:miter lim="800000"/>
            <a:headEnd/>
            <a:tailEnd/>
          </a:ln>
          <a:ex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it-IT" sz="2800" b="1" smtClean="0">
                <a:solidFill>
                  <a:srgbClr val="002060"/>
                </a:solidFill>
                <a:latin typeface="Verdana" pitchFamily="34" charset="0"/>
              </a:rPr>
              <a:t>La Digitalizzazione</a:t>
            </a:r>
            <a:endParaRPr lang="it-IT" sz="2800" b="1" dirty="0">
              <a:solidFill>
                <a:srgbClr val="002060"/>
              </a:solidFill>
              <a:latin typeface="Verdana" pitchFamily="34" charset="0"/>
            </a:endParaRPr>
          </a:p>
        </p:txBody>
      </p:sp>
    </p:spTree>
    <p:extLst>
      <p:ext uri="{BB962C8B-B14F-4D97-AF65-F5344CB8AC3E}">
        <p14:creationId xmlns:p14="http://schemas.microsoft.com/office/powerpoint/2010/main" val="2422161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Autofit/>
          </a:bodyPr>
          <a:lstStyle/>
          <a:p>
            <a:pPr algn="l">
              <a:defRPr/>
            </a:pPr>
            <a:r>
              <a:rPr lang="it-IT" sz="2800" b="1" dirty="0" smtClean="0">
                <a:solidFill>
                  <a:srgbClr val="002060"/>
                </a:solidFill>
                <a:latin typeface="Verdana" pitchFamily="34" charset="0"/>
              </a:rPr>
              <a:t>La Digitalizzazione</a:t>
            </a:r>
            <a:endParaRPr lang="it-IT" sz="2800" b="1" dirty="0">
              <a:solidFill>
                <a:srgbClr val="002060"/>
              </a:solidFill>
              <a:latin typeface="Verdana" pitchFamily="34" charset="0"/>
            </a:endParaRPr>
          </a:p>
        </p:txBody>
      </p:sp>
      <p:sp>
        <p:nvSpPr>
          <p:cNvPr id="12"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24</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
        <p:nvSpPr>
          <p:cNvPr id="16" name="Rettangolo 15"/>
          <p:cNvSpPr/>
          <p:nvPr/>
        </p:nvSpPr>
        <p:spPr>
          <a:xfrm>
            <a:off x="323529" y="1686768"/>
            <a:ext cx="8319529" cy="1477328"/>
          </a:xfrm>
          <a:prstGeom prst="rect">
            <a:avLst/>
          </a:prstGeom>
        </p:spPr>
        <p:txBody>
          <a:bodyPr wrap="square">
            <a:spAutoFit/>
          </a:bodyPr>
          <a:lstStyle/>
          <a:p>
            <a:pPr marL="342900" indent="-342900">
              <a:buFont typeface="+mj-lt"/>
              <a:buAutoNum type="arabicPeriod" startAt="3"/>
            </a:pPr>
            <a:r>
              <a:rPr lang="it-IT" sz="1800" b="1" dirty="0" smtClean="0">
                <a:solidFill>
                  <a:srgbClr val="FF0000"/>
                </a:solidFill>
                <a:latin typeface="Calibri" panose="020F0502020204030204" pitchFamily="34" charset="0"/>
              </a:rPr>
              <a:t>DECENTRALIZZAZIONE</a:t>
            </a:r>
            <a:r>
              <a:rPr lang="it-IT" sz="1800" dirty="0" smtClean="0">
                <a:latin typeface="Calibri" panose="020F0502020204030204" pitchFamily="34" charset="0"/>
              </a:rPr>
              <a:t>: </a:t>
            </a:r>
            <a:r>
              <a:rPr lang="it-IT" sz="1800" dirty="0">
                <a:latin typeface="Calibri" panose="020F0502020204030204" pitchFamily="34" charset="0"/>
              </a:rPr>
              <a:t>i vari componenti cyber-fisici che compongono l’impianto produttivo dispongono di </a:t>
            </a:r>
            <a:r>
              <a:rPr lang="it-IT" sz="1800" b="1" dirty="0">
                <a:latin typeface="Calibri" panose="020F0502020204030204" pitchFamily="34" charset="0"/>
              </a:rPr>
              <a:t>opportune strategie </a:t>
            </a:r>
            <a:r>
              <a:rPr lang="it-IT" sz="1800" dirty="0">
                <a:latin typeface="Calibri" panose="020F0502020204030204" pitchFamily="34" charset="0"/>
              </a:rPr>
              <a:t>(per esempio per correggere derive di processo) in maniera autonoma per </a:t>
            </a:r>
            <a:r>
              <a:rPr lang="it-IT" sz="1800" b="1" dirty="0">
                <a:latin typeface="Calibri" panose="020F0502020204030204" pitchFamily="34" charset="0"/>
              </a:rPr>
              <a:t>rivedere il proprio comportamento in presenza di anomalie;</a:t>
            </a:r>
            <a:endParaRPr lang="it-IT" sz="1800" dirty="0">
              <a:latin typeface="Calibri" panose="020F0502020204030204" pitchFamily="34" charset="0"/>
            </a:endParaRPr>
          </a:p>
          <a:p>
            <a:pPr marL="457200" indent="-457200">
              <a:buFont typeface="+mj-lt"/>
              <a:buAutoNum type="arabicPeriod" startAt="2"/>
            </a:pPr>
            <a:endParaRPr lang="it-IT" sz="1800" dirty="0">
              <a:latin typeface="Calibri" panose="020F0502020204030204" pitchFamily="34" charset="0"/>
            </a:endParaRPr>
          </a:p>
        </p:txBody>
      </p:sp>
      <p:sp>
        <p:nvSpPr>
          <p:cNvPr id="7" name="Rettangolo 6"/>
          <p:cNvSpPr/>
          <p:nvPr/>
        </p:nvSpPr>
        <p:spPr>
          <a:xfrm>
            <a:off x="323528" y="2857728"/>
            <a:ext cx="8319529" cy="1200329"/>
          </a:xfrm>
          <a:prstGeom prst="rect">
            <a:avLst/>
          </a:prstGeom>
        </p:spPr>
        <p:txBody>
          <a:bodyPr wrap="square">
            <a:spAutoFit/>
          </a:bodyPr>
          <a:lstStyle/>
          <a:p>
            <a:endParaRPr lang="it-IT" sz="1800" dirty="0">
              <a:latin typeface="Calibri" panose="020F0502020204030204" pitchFamily="34" charset="0"/>
            </a:endParaRPr>
          </a:p>
          <a:p>
            <a:pPr marL="342900" indent="-342900">
              <a:buFont typeface="+mj-lt"/>
              <a:buAutoNum type="arabicPeriod" startAt="4"/>
            </a:pPr>
            <a:r>
              <a:rPr lang="it-IT" sz="1800" b="1" dirty="0" smtClean="0">
                <a:solidFill>
                  <a:srgbClr val="FF0000"/>
                </a:solidFill>
                <a:latin typeface="Calibri" panose="020F0502020204030204" pitchFamily="34" charset="0"/>
              </a:rPr>
              <a:t>INTERAZIONE DA REMOTO</a:t>
            </a:r>
            <a:r>
              <a:rPr lang="it-IT" sz="1800" dirty="0" smtClean="0">
                <a:latin typeface="Calibri" panose="020F0502020204030204" pitchFamily="34" charset="0"/>
              </a:rPr>
              <a:t>: </a:t>
            </a:r>
            <a:r>
              <a:rPr lang="it-IT" sz="1800" dirty="0">
                <a:latin typeface="Calibri" panose="020F0502020204030204" pitchFamily="34" charset="0"/>
              </a:rPr>
              <a:t>i dispositivi sono </a:t>
            </a:r>
            <a:r>
              <a:rPr lang="it-IT" sz="1800" b="1" dirty="0">
                <a:latin typeface="Calibri" panose="020F0502020204030204" pitchFamily="34" charset="0"/>
              </a:rPr>
              <a:t>accessibili da remoto </a:t>
            </a:r>
            <a:r>
              <a:rPr lang="it-IT" sz="1800" dirty="0">
                <a:latin typeface="Calibri" panose="020F0502020204030204" pitchFamily="34" charset="0"/>
              </a:rPr>
              <a:t>in modo da poter </a:t>
            </a:r>
            <a:r>
              <a:rPr lang="it-IT" sz="1800" b="1" dirty="0">
                <a:latin typeface="Calibri" panose="020F0502020204030204" pitchFamily="34" charset="0"/>
              </a:rPr>
              <a:t>rilevare dati </a:t>
            </a:r>
            <a:r>
              <a:rPr lang="it-IT" sz="1800" dirty="0">
                <a:latin typeface="Calibri" panose="020F0502020204030204" pitchFamily="34" charset="0"/>
              </a:rPr>
              <a:t>sul funzionamento o introdurre correttivi. Esempi tipici di funzioni abilitate sono quelle del </a:t>
            </a:r>
            <a:r>
              <a:rPr lang="it-IT" sz="1800" b="1" dirty="0" smtClean="0">
                <a:latin typeface="Calibri" panose="020F0502020204030204" pitchFamily="34" charset="0"/>
              </a:rPr>
              <a:t>monitoraggio </a:t>
            </a:r>
            <a:r>
              <a:rPr lang="it-IT" sz="1800" dirty="0" smtClean="0">
                <a:latin typeface="Calibri" panose="020F0502020204030204" pitchFamily="34" charset="0"/>
              </a:rPr>
              <a:t>e </a:t>
            </a:r>
            <a:r>
              <a:rPr lang="it-IT" sz="1800" dirty="0">
                <a:latin typeface="Calibri" panose="020F0502020204030204" pitchFamily="34" charset="0"/>
              </a:rPr>
              <a:t>della </a:t>
            </a:r>
            <a:r>
              <a:rPr lang="it-IT" sz="1800" b="1" dirty="0">
                <a:latin typeface="Calibri" panose="020F0502020204030204" pitchFamily="34" charset="0"/>
              </a:rPr>
              <a:t>manutenzione a distanza</a:t>
            </a:r>
            <a:r>
              <a:rPr lang="it-IT" sz="1800" b="1" dirty="0" smtClean="0">
                <a:latin typeface="Calibri" panose="020F0502020204030204" pitchFamily="34" charset="0"/>
              </a:rPr>
              <a:t>;</a:t>
            </a:r>
            <a:endParaRPr lang="it-IT" sz="1800" dirty="0">
              <a:latin typeface="Calibri" panose="020F0502020204030204" pitchFamily="34" charset="0"/>
            </a:endParaRPr>
          </a:p>
        </p:txBody>
      </p:sp>
      <p:sp>
        <p:nvSpPr>
          <p:cNvPr id="8" name="Rettangolo 7"/>
          <p:cNvSpPr/>
          <p:nvPr/>
        </p:nvSpPr>
        <p:spPr>
          <a:xfrm>
            <a:off x="348432" y="4385527"/>
            <a:ext cx="8319529" cy="1200329"/>
          </a:xfrm>
          <a:prstGeom prst="rect">
            <a:avLst/>
          </a:prstGeom>
        </p:spPr>
        <p:txBody>
          <a:bodyPr wrap="square">
            <a:spAutoFit/>
          </a:bodyPr>
          <a:lstStyle/>
          <a:p>
            <a:pPr marL="342900" indent="-342900">
              <a:buFont typeface="+mj-lt"/>
              <a:buAutoNum type="arabicPeriod" startAt="5"/>
            </a:pPr>
            <a:r>
              <a:rPr lang="it-IT" sz="1800" b="1" dirty="0" smtClean="0">
                <a:solidFill>
                  <a:srgbClr val="FF0000"/>
                </a:solidFill>
                <a:latin typeface="Calibri" panose="020F0502020204030204" pitchFamily="34" charset="0"/>
              </a:rPr>
              <a:t>ELABORAZIONI E REAZIONI REALTIME</a:t>
            </a:r>
            <a:r>
              <a:rPr lang="it-IT" sz="1800" dirty="0" smtClean="0">
                <a:latin typeface="Calibri" panose="020F0502020204030204" pitchFamily="34" charset="0"/>
              </a:rPr>
              <a:t>: </a:t>
            </a:r>
            <a:r>
              <a:rPr lang="it-IT" sz="1800" dirty="0">
                <a:latin typeface="Calibri" panose="020F0502020204030204" pitchFamily="34" charset="0"/>
              </a:rPr>
              <a:t>ossia la presenza di funzioni che permettano di </a:t>
            </a:r>
            <a:r>
              <a:rPr lang="it-IT" sz="1800" b="1" dirty="0">
                <a:latin typeface="Calibri" panose="020F0502020204030204" pitchFamily="34" charset="0"/>
              </a:rPr>
              <a:t>raccogliere in tempo reale </a:t>
            </a:r>
            <a:r>
              <a:rPr lang="it-IT" sz="1800" dirty="0">
                <a:latin typeface="Calibri" panose="020F0502020204030204" pitchFamily="34" charset="0"/>
              </a:rPr>
              <a:t>(cioè con campionature sufficientemente rapide da seguire le dinamiche caratteristiche dei relativi processi) i dati di processo e di </a:t>
            </a:r>
            <a:r>
              <a:rPr lang="it-IT" sz="1800" b="1" dirty="0">
                <a:latin typeface="Calibri" panose="020F0502020204030204" pitchFamily="34" charset="0"/>
              </a:rPr>
              <a:t>intraprendere le relative </a:t>
            </a:r>
            <a:r>
              <a:rPr lang="it-IT" sz="1800" b="1" dirty="0" smtClean="0">
                <a:latin typeface="Calibri" panose="020F0502020204030204" pitchFamily="34" charset="0"/>
              </a:rPr>
              <a:t>azioni </a:t>
            </a:r>
            <a:r>
              <a:rPr lang="it-IT" sz="1800" dirty="0" smtClean="0">
                <a:latin typeface="Calibri" panose="020F0502020204030204" pitchFamily="34" charset="0"/>
              </a:rPr>
              <a:t>o </a:t>
            </a:r>
            <a:r>
              <a:rPr lang="it-IT" sz="1800" dirty="0">
                <a:latin typeface="Calibri" panose="020F0502020204030204" pitchFamily="34" charset="0"/>
              </a:rPr>
              <a:t>elaborazioni</a:t>
            </a:r>
            <a:r>
              <a:rPr lang="it-IT" sz="1800" dirty="0" smtClean="0">
                <a:latin typeface="Calibri" panose="020F0502020204030204" pitchFamily="34" charset="0"/>
              </a:rPr>
              <a:t>.</a:t>
            </a:r>
            <a:endParaRPr lang="it-IT" sz="1800" dirty="0">
              <a:latin typeface="Calibri" panose="020F0502020204030204" pitchFamily="34" charset="0"/>
            </a:endParaRPr>
          </a:p>
        </p:txBody>
      </p:sp>
    </p:spTree>
    <p:extLst>
      <p:ext uri="{BB962C8B-B14F-4D97-AF65-F5344CB8AC3E}">
        <p14:creationId xmlns:p14="http://schemas.microsoft.com/office/powerpoint/2010/main" val="992251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369842" y="298709"/>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smtClean="0">
                <a:solidFill>
                  <a:srgbClr val="002060"/>
                </a:solidFill>
                <a:effectLst/>
                <a:latin typeface="Verdana" pitchFamily="34" charset="0"/>
              </a:rPr>
              <a:t>Sistema Integrato Connesso 4.0</a:t>
            </a:r>
            <a:endParaRPr lang="it-IT" sz="2800" dirty="0">
              <a:solidFill>
                <a:srgbClr val="002060"/>
              </a:solidFill>
              <a:effectLst/>
              <a:latin typeface="Verdana" pitchFamily="34" charset="0"/>
            </a:endParaRPr>
          </a:p>
        </p:txBody>
      </p:sp>
      <p:sp>
        <p:nvSpPr>
          <p:cNvPr id="2" name="Rettangolo 1"/>
          <p:cNvSpPr/>
          <p:nvPr/>
        </p:nvSpPr>
        <p:spPr>
          <a:xfrm>
            <a:off x="539552" y="1556792"/>
            <a:ext cx="7788691" cy="3046988"/>
          </a:xfrm>
          <a:prstGeom prst="rect">
            <a:avLst/>
          </a:prstGeom>
        </p:spPr>
        <p:txBody>
          <a:bodyPr wrap="square">
            <a:spAutoFit/>
          </a:bodyPr>
          <a:lstStyle/>
          <a:p>
            <a:pPr algn="just"/>
            <a:r>
              <a:rPr lang="it-IT" dirty="0" smtClean="0">
                <a:solidFill>
                  <a:srgbClr val="002060"/>
                </a:solidFill>
                <a:latin typeface="+mj-lt"/>
              </a:rPr>
              <a:t>L’innovazione </a:t>
            </a:r>
            <a:r>
              <a:rPr lang="it-IT" dirty="0">
                <a:solidFill>
                  <a:srgbClr val="002060"/>
                </a:solidFill>
                <a:latin typeface="+mj-lt"/>
              </a:rPr>
              <a:t>4.0 </a:t>
            </a:r>
            <a:r>
              <a:rPr lang="it-IT" b="1" dirty="0" smtClean="0">
                <a:solidFill>
                  <a:srgbClr val="FF0000"/>
                </a:solidFill>
                <a:latin typeface="+mj-lt"/>
              </a:rPr>
              <a:t>NON consiste </a:t>
            </a:r>
            <a:r>
              <a:rPr lang="it-IT" dirty="0" smtClean="0">
                <a:solidFill>
                  <a:srgbClr val="002060"/>
                </a:solidFill>
                <a:latin typeface="+mj-lt"/>
              </a:rPr>
              <a:t>nell’introdurre </a:t>
            </a:r>
            <a:r>
              <a:rPr lang="it-IT" dirty="0">
                <a:solidFill>
                  <a:srgbClr val="002060"/>
                </a:solidFill>
                <a:latin typeface="+mj-lt"/>
              </a:rPr>
              <a:t>un macchinario all’avanguardia dal punto di vista tecnologico, ma nel sapere combinare diverse tecnologie </a:t>
            </a:r>
            <a:r>
              <a:rPr lang="it-IT" dirty="0" smtClean="0">
                <a:solidFill>
                  <a:srgbClr val="002060"/>
                </a:solidFill>
                <a:latin typeface="+mj-lt"/>
              </a:rPr>
              <a:t>per integrare </a:t>
            </a:r>
            <a:r>
              <a:rPr lang="it-IT" dirty="0">
                <a:solidFill>
                  <a:srgbClr val="002060"/>
                </a:solidFill>
                <a:latin typeface="+mj-lt"/>
              </a:rPr>
              <a:t>il sistema di fabbrica e le filiere produttive in modo da renderle un </a:t>
            </a:r>
            <a:r>
              <a:rPr lang="it-IT" b="1" dirty="0">
                <a:solidFill>
                  <a:srgbClr val="002060"/>
                </a:solidFill>
                <a:latin typeface="+mj-lt"/>
              </a:rPr>
              <a:t>sistema integrato, connesso in cui macchine, persone </a:t>
            </a:r>
            <a:r>
              <a:rPr lang="it-IT" b="1" dirty="0" smtClean="0">
                <a:solidFill>
                  <a:srgbClr val="002060"/>
                </a:solidFill>
                <a:latin typeface="+mj-lt"/>
              </a:rPr>
              <a:t>e sistemi </a:t>
            </a:r>
            <a:r>
              <a:rPr lang="it-IT" b="1" dirty="0">
                <a:solidFill>
                  <a:srgbClr val="002060"/>
                </a:solidFill>
                <a:latin typeface="+mj-lt"/>
              </a:rPr>
              <a:t>informativi collaborano</a:t>
            </a:r>
            <a:r>
              <a:rPr lang="it-IT" dirty="0">
                <a:solidFill>
                  <a:srgbClr val="002060"/>
                </a:solidFill>
                <a:latin typeface="+mj-lt"/>
              </a:rPr>
              <a:t> </a:t>
            </a:r>
            <a:r>
              <a:rPr lang="it-IT" dirty="0" smtClean="0">
                <a:solidFill>
                  <a:srgbClr val="002060"/>
                </a:solidFill>
                <a:latin typeface="+mj-lt"/>
              </a:rPr>
              <a:t>per </a:t>
            </a:r>
            <a:r>
              <a:rPr lang="it-IT" dirty="0">
                <a:solidFill>
                  <a:srgbClr val="002060"/>
                </a:solidFill>
                <a:latin typeface="+mj-lt"/>
              </a:rPr>
              <a:t>realizzare prodotti più </a:t>
            </a:r>
            <a:r>
              <a:rPr lang="it-IT" dirty="0" smtClean="0">
                <a:solidFill>
                  <a:srgbClr val="002060"/>
                </a:solidFill>
                <a:latin typeface="+mj-lt"/>
              </a:rPr>
              <a:t>intelligenti e </a:t>
            </a:r>
            <a:r>
              <a:rPr lang="it-IT" dirty="0">
                <a:solidFill>
                  <a:srgbClr val="002060"/>
                </a:solidFill>
                <a:latin typeface="+mj-lt"/>
              </a:rPr>
              <a:t>servizi più </a:t>
            </a:r>
            <a:r>
              <a:rPr lang="it-IT" dirty="0" smtClean="0">
                <a:solidFill>
                  <a:srgbClr val="002060"/>
                </a:solidFill>
                <a:latin typeface="+mj-lt"/>
              </a:rPr>
              <a:t>intelligenti, in un contesto in </a:t>
            </a:r>
            <a:r>
              <a:rPr lang="it-IT" b="1" dirty="0" smtClean="0">
                <a:solidFill>
                  <a:srgbClr val="FF0000"/>
                </a:solidFill>
                <a:latin typeface="+mj-lt"/>
              </a:rPr>
              <a:t>costante evoluzione</a:t>
            </a:r>
            <a:r>
              <a:rPr lang="it-IT" dirty="0" smtClean="0">
                <a:solidFill>
                  <a:srgbClr val="002060"/>
                </a:solidFill>
                <a:latin typeface="+mj-lt"/>
              </a:rPr>
              <a:t>.</a:t>
            </a:r>
            <a:endParaRPr lang="it-IT" dirty="0">
              <a:solidFill>
                <a:srgbClr val="002060"/>
              </a:solidFill>
              <a:latin typeface="+mj-lt"/>
            </a:endParaRPr>
          </a:p>
        </p:txBody>
      </p:sp>
      <p:sp>
        <p:nvSpPr>
          <p:cNvPr id="8"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25</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2766338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a:t>
            </a:r>
            <a:r>
              <a:rPr lang="it-IT" sz="2800" dirty="0">
                <a:solidFill>
                  <a:srgbClr val="002060"/>
                </a:solidFill>
                <a:effectLst/>
                <a:latin typeface="Verdana" pitchFamily="34" charset="0"/>
              </a:rPr>
              <a:t>4.0 – </a:t>
            </a:r>
            <a:r>
              <a:rPr lang="it-IT" sz="2800" b="1" i="1" dirty="0" smtClean="0">
                <a:solidFill>
                  <a:srgbClr val="002060"/>
                </a:solidFill>
                <a:effectLst/>
                <a:latin typeface="Verdana" pitchFamily="34" charset="0"/>
              </a:rPr>
              <a:t>Istruzioni per l’Uso</a:t>
            </a:r>
            <a:endParaRPr lang="it-IT" sz="2800" b="1" dirty="0">
              <a:solidFill>
                <a:srgbClr val="002060"/>
              </a:solidFill>
              <a:effectLst/>
              <a:latin typeface="Verdana" pitchFamily="34" charset="0"/>
            </a:endParaRPr>
          </a:p>
        </p:txBody>
      </p:sp>
      <p:sp>
        <p:nvSpPr>
          <p:cNvPr id="10" name="Rettangolo 9"/>
          <p:cNvSpPr/>
          <p:nvPr/>
        </p:nvSpPr>
        <p:spPr>
          <a:xfrm>
            <a:off x="899592" y="2045667"/>
            <a:ext cx="7305675" cy="646331"/>
          </a:xfrm>
          <a:prstGeom prst="rect">
            <a:avLst/>
          </a:prstGeom>
        </p:spPr>
        <p:txBody>
          <a:bodyPr wrap="square">
            <a:spAutoFit/>
          </a:bodyPr>
          <a:lstStyle/>
          <a:p>
            <a:pPr algn="ctr"/>
            <a:r>
              <a:rPr lang="it-IT" sz="3600" b="1" dirty="0">
                <a:solidFill>
                  <a:srgbClr val="002060"/>
                </a:solidFill>
                <a:latin typeface="+mj-lt"/>
              </a:rPr>
              <a:t>CIRCOLARE </a:t>
            </a:r>
            <a:r>
              <a:rPr lang="it-IT" sz="3600" b="1" dirty="0" smtClean="0">
                <a:solidFill>
                  <a:srgbClr val="002060"/>
                </a:solidFill>
                <a:latin typeface="+mj-lt"/>
              </a:rPr>
              <a:t>N. 4 del 30-03-2017</a:t>
            </a:r>
            <a:endParaRPr lang="it-IT" sz="3600" b="1" dirty="0">
              <a:solidFill>
                <a:srgbClr val="002060"/>
              </a:solidFill>
              <a:latin typeface="+mj-lt"/>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865170"/>
            <a:ext cx="7305675" cy="1676400"/>
          </a:xfrm>
          <a:prstGeom prst="rect">
            <a:avLst/>
          </a:prstGeom>
        </p:spPr>
      </p:pic>
      <p:sp>
        <p:nvSpPr>
          <p:cNvPr id="11"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26</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981588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a:t>
            </a:r>
            <a:r>
              <a:rPr lang="it-IT" sz="2800" dirty="0">
                <a:solidFill>
                  <a:srgbClr val="002060"/>
                </a:solidFill>
                <a:effectLst/>
                <a:latin typeface="Verdana" pitchFamily="34" charset="0"/>
              </a:rPr>
              <a:t>4.0 </a:t>
            </a:r>
            <a:r>
              <a:rPr lang="it-IT" sz="2800" dirty="0" smtClean="0">
                <a:solidFill>
                  <a:srgbClr val="002060"/>
                </a:solidFill>
                <a:effectLst/>
                <a:latin typeface="Verdana" pitchFamily="34" charset="0"/>
              </a:rPr>
              <a:t>– </a:t>
            </a:r>
            <a:r>
              <a:rPr lang="it-IT" sz="2800" i="1" dirty="0" smtClean="0">
                <a:solidFill>
                  <a:srgbClr val="002060"/>
                </a:solidFill>
                <a:effectLst/>
                <a:latin typeface="Verdana" pitchFamily="34" charset="0"/>
              </a:rPr>
              <a:t>Beneficiari</a:t>
            </a:r>
            <a:endParaRPr lang="it-IT" sz="2800" i="1" dirty="0">
              <a:solidFill>
                <a:srgbClr val="002060"/>
              </a:solidFill>
              <a:effectLst/>
              <a:latin typeface="Verdana" pitchFamily="34" charset="0"/>
            </a:endParaRPr>
          </a:p>
        </p:txBody>
      </p:sp>
      <p:sp>
        <p:nvSpPr>
          <p:cNvPr id="12" name="Text Box 7"/>
          <p:cNvSpPr txBox="1">
            <a:spLocks noChangeArrowheads="1"/>
          </p:cNvSpPr>
          <p:nvPr/>
        </p:nvSpPr>
        <p:spPr bwMode="auto">
          <a:xfrm>
            <a:off x="323528" y="998692"/>
            <a:ext cx="819785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endParaRPr lang="it-IT" sz="2000" dirty="0">
              <a:latin typeface="Verdana" panose="020B0604030504040204" pitchFamily="34" charset="0"/>
            </a:endParaRPr>
          </a:p>
        </p:txBody>
      </p:sp>
      <p:sp>
        <p:nvSpPr>
          <p:cNvPr id="3" name="Rettangolo 2"/>
          <p:cNvSpPr/>
          <p:nvPr/>
        </p:nvSpPr>
        <p:spPr>
          <a:xfrm>
            <a:off x="706499" y="1576351"/>
            <a:ext cx="7673984" cy="4093428"/>
          </a:xfrm>
          <a:prstGeom prst="rect">
            <a:avLst/>
          </a:prstGeom>
        </p:spPr>
        <p:txBody>
          <a:bodyPr wrap="square">
            <a:spAutoFit/>
          </a:bodyPr>
          <a:lstStyle/>
          <a:p>
            <a:pPr marL="457200" indent="-457200">
              <a:buFont typeface="+mj-lt"/>
              <a:buAutoNum type="arabicPeriod"/>
            </a:pPr>
            <a:r>
              <a:rPr lang="it-IT" sz="2000" dirty="0" smtClean="0">
                <a:solidFill>
                  <a:srgbClr val="002060"/>
                </a:solidFill>
                <a:latin typeface="Verdana" panose="020B0604030504040204" pitchFamily="34" charset="0"/>
              </a:rPr>
              <a:t>Tutti </a:t>
            </a:r>
            <a:r>
              <a:rPr lang="it-IT" sz="2000" dirty="0">
                <a:solidFill>
                  <a:srgbClr val="002060"/>
                </a:solidFill>
                <a:latin typeface="Verdana" panose="020B0604030504040204" pitchFamily="34" charset="0"/>
              </a:rPr>
              <a:t>i soggetti titolari di reddito di impresa </a:t>
            </a:r>
            <a:r>
              <a:rPr lang="it-IT" sz="2000" dirty="0" smtClean="0">
                <a:solidFill>
                  <a:srgbClr val="002060"/>
                </a:solidFill>
                <a:latin typeface="Verdana" panose="020B0604030504040204" pitchFamily="34" charset="0"/>
              </a:rPr>
              <a:t>indipendentemente dalla natura </a:t>
            </a:r>
            <a:r>
              <a:rPr lang="it-IT" sz="2000" dirty="0">
                <a:solidFill>
                  <a:srgbClr val="002060"/>
                </a:solidFill>
                <a:latin typeface="Verdana" panose="020B0604030504040204" pitchFamily="34" charset="0"/>
              </a:rPr>
              <a:t>giuridica, dimensione, </a:t>
            </a:r>
            <a:r>
              <a:rPr lang="it-IT" sz="2000" dirty="0" smtClean="0">
                <a:solidFill>
                  <a:srgbClr val="002060"/>
                </a:solidFill>
                <a:latin typeface="Verdana" panose="020B0604030504040204" pitchFamily="34" charset="0"/>
              </a:rPr>
              <a:t>ubicazione geografica e settore </a:t>
            </a:r>
            <a:r>
              <a:rPr lang="it-IT" sz="2000" dirty="0">
                <a:solidFill>
                  <a:srgbClr val="002060"/>
                </a:solidFill>
                <a:latin typeface="Verdana" panose="020B0604030504040204" pitchFamily="34" charset="0"/>
              </a:rPr>
              <a:t>di </a:t>
            </a:r>
            <a:r>
              <a:rPr lang="it-IT" sz="2000" dirty="0" smtClean="0">
                <a:solidFill>
                  <a:srgbClr val="002060"/>
                </a:solidFill>
                <a:latin typeface="Verdana" panose="020B0604030504040204" pitchFamily="34" charset="0"/>
              </a:rPr>
              <a:t>appartenenza.</a:t>
            </a:r>
          </a:p>
          <a:p>
            <a:pPr marL="457200" indent="-457200">
              <a:buFont typeface="+mj-lt"/>
              <a:buAutoNum type="arabicPeriod"/>
            </a:pPr>
            <a:endParaRPr lang="it-IT" sz="2000" dirty="0" smtClean="0">
              <a:solidFill>
                <a:srgbClr val="002060"/>
              </a:solidFill>
              <a:latin typeface="Verdana" panose="020B0604030504040204" pitchFamily="34" charset="0"/>
            </a:endParaRPr>
          </a:p>
          <a:p>
            <a:pPr marL="457200" indent="-457200">
              <a:buFont typeface="+mj-lt"/>
              <a:buAutoNum type="arabicPeriod"/>
            </a:pPr>
            <a:r>
              <a:rPr lang="it-IT" sz="2000" dirty="0" smtClean="0">
                <a:solidFill>
                  <a:srgbClr val="002060"/>
                </a:solidFill>
                <a:latin typeface="Verdana" panose="020B0604030504040204" pitchFamily="34" charset="0"/>
              </a:rPr>
              <a:t>Imprese </a:t>
            </a:r>
            <a:r>
              <a:rPr lang="it-IT" sz="2000" dirty="0">
                <a:solidFill>
                  <a:srgbClr val="002060"/>
                </a:solidFill>
                <a:latin typeface="Verdana" panose="020B0604030504040204" pitchFamily="34" charset="0"/>
              </a:rPr>
              <a:t>residenti e stabili organizzazioni di soggetti non </a:t>
            </a:r>
            <a:r>
              <a:rPr lang="it-IT" sz="2000" dirty="0" smtClean="0">
                <a:solidFill>
                  <a:srgbClr val="002060"/>
                </a:solidFill>
                <a:latin typeface="Verdana" panose="020B0604030504040204" pitchFamily="34" charset="0"/>
              </a:rPr>
              <a:t>residenti.</a:t>
            </a:r>
          </a:p>
          <a:p>
            <a:pPr marL="457200" indent="-457200">
              <a:buFont typeface="+mj-lt"/>
              <a:buAutoNum type="arabicPeriod"/>
            </a:pPr>
            <a:endParaRPr lang="it-IT" sz="2000" dirty="0" smtClean="0">
              <a:solidFill>
                <a:srgbClr val="002060"/>
              </a:solidFill>
              <a:latin typeface="Verdana" panose="020B0604030504040204" pitchFamily="34" charset="0"/>
            </a:endParaRPr>
          </a:p>
          <a:p>
            <a:pPr marL="457200" indent="-457200">
              <a:buFont typeface="+mj-lt"/>
              <a:buAutoNum type="arabicPeriod"/>
            </a:pPr>
            <a:r>
              <a:rPr lang="it-IT" sz="2000" dirty="0" smtClean="0">
                <a:solidFill>
                  <a:srgbClr val="002060"/>
                </a:solidFill>
                <a:latin typeface="Verdana" panose="020B0604030504040204" pitchFamily="34" charset="0"/>
              </a:rPr>
              <a:t>Enti </a:t>
            </a:r>
            <a:r>
              <a:rPr lang="it-IT" sz="2000" dirty="0">
                <a:solidFill>
                  <a:srgbClr val="002060"/>
                </a:solidFill>
                <a:latin typeface="Verdana" panose="020B0604030504040204" pitchFamily="34" charset="0"/>
              </a:rPr>
              <a:t>non commerciali (con riferimento ad attività commerciale svolta</a:t>
            </a:r>
            <a:r>
              <a:rPr lang="it-IT" sz="2000" dirty="0" smtClean="0">
                <a:solidFill>
                  <a:srgbClr val="002060"/>
                </a:solidFill>
                <a:latin typeface="Verdana" panose="020B0604030504040204" pitchFamily="34" charset="0"/>
              </a:rPr>
              <a:t>).</a:t>
            </a:r>
          </a:p>
          <a:p>
            <a:pPr marL="457200" indent="-457200">
              <a:buFont typeface="+mj-lt"/>
              <a:buAutoNum type="arabicPeriod"/>
            </a:pPr>
            <a:endParaRPr lang="it-IT" sz="2000" dirty="0" smtClean="0">
              <a:solidFill>
                <a:srgbClr val="002060"/>
              </a:solidFill>
              <a:latin typeface="Verdana" panose="020B0604030504040204" pitchFamily="34" charset="0"/>
            </a:endParaRPr>
          </a:p>
          <a:p>
            <a:pPr marL="457200" indent="-457200">
              <a:buFont typeface="+mj-lt"/>
              <a:buAutoNum type="arabicPeriod"/>
            </a:pPr>
            <a:r>
              <a:rPr lang="it-IT" sz="2000" dirty="0" smtClean="0">
                <a:solidFill>
                  <a:srgbClr val="002060"/>
                </a:solidFill>
                <a:latin typeface="Verdana" panose="020B0604030504040204" pitchFamily="34" charset="0"/>
              </a:rPr>
              <a:t>Esercenti </a:t>
            </a:r>
            <a:r>
              <a:rPr lang="it-IT" sz="2000" dirty="0">
                <a:solidFill>
                  <a:srgbClr val="002060"/>
                </a:solidFill>
                <a:latin typeface="Verdana" panose="020B0604030504040204" pitchFamily="34" charset="0"/>
              </a:rPr>
              <a:t>attività di lavoro autonomo (anche se in regime dei minimi o di vantaggio) </a:t>
            </a:r>
          </a:p>
          <a:p>
            <a:endParaRPr lang="it-IT" sz="2000" dirty="0">
              <a:solidFill>
                <a:srgbClr val="002060"/>
              </a:solidFill>
              <a:latin typeface="Verdana" panose="020B0604030504040204" pitchFamily="34" charset="0"/>
            </a:endParaRPr>
          </a:p>
        </p:txBody>
      </p:sp>
      <p:sp>
        <p:nvSpPr>
          <p:cNvPr id="10"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27</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1629253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a:t>
            </a:r>
            <a:r>
              <a:rPr lang="it-IT" sz="2800" dirty="0">
                <a:solidFill>
                  <a:srgbClr val="002060"/>
                </a:solidFill>
                <a:effectLst/>
                <a:latin typeface="Verdana" pitchFamily="34" charset="0"/>
              </a:rPr>
              <a:t>4.0 </a:t>
            </a:r>
            <a:r>
              <a:rPr lang="it-IT" sz="2800" dirty="0" smtClean="0">
                <a:solidFill>
                  <a:srgbClr val="002060"/>
                </a:solidFill>
                <a:effectLst/>
                <a:latin typeface="Verdana" pitchFamily="34" charset="0"/>
              </a:rPr>
              <a:t>– </a:t>
            </a:r>
            <a:r>
              <a:rPr lang="it-IT" sz="2800" i="1" dirty="0" smtClean="0">
                <a:solidFill>
                  <a:srgbClr val="002060"/>
                </a:solidFill>
                <a:effectLst/>
                <a:latin typeface="Verdana" pitchFamily="34" charset="0"/>
              </a:rPr>
              <a:t>Periodo </a:t>
            </a:r>
            <a:r>
              <a:rPr lang="it-IT" sz="2800" i="1" dirty="0">
                <a:solidFill>
                  <a:srgbClr val="002060"/>
                </a:solidFill>
                <a:effectLst/>
                <a:latin typeface="Verdana" pitchFamily="34" charset="0"/>
              </a:rPr>
              <a:t>di validità </a:t>
            </a:r>
          </a:p>
        </p:txBody>
      </p:sp>
      <p:sp>
        <p:nvSpPr>
          <p:cNvPr id="12" name="Text Box 7"/>
          <p:cNvSpPr txBox="1">
            <a:spLocks noChangeArrowheads="1"/>
          </p:cNvSpPr>
          <p:nvPr/>
        </p:nvSpPr>
        <p:spPr bwMode="auto">
          <a:xfrm>
            <a:off x="323528" y="998692"/>
            <a:ext cx="819785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endParaRPr lang="it-IT" sz="2000" dirty="0">
              <a:latin typeface="Verdana" panose="020B0604030504040204" pitchFamily="34" charset="0"/>
            </a:endParaRPr>
          </a:p>
        </p:txBody>
      </p:sp>
      <p:sp>
        <p:nvSpPr>
          <p:cNvPr id="3" name="Rettangolo 2"/>
          <p:cNvSpPr/>
          <p:nvPr/>
        </p:nvSpPr>
        <p:spPr>
          <a:xfrm>
            <a:off x="706499" y="1576351"/>
            <a:ext cx="7673984" cy="3785652"/>
          </a:xfrm>
          <a:prstGeom prst="rect">
            <a:avLst/>
          </a:prstGeom>
        </p:spPr>
        <p:txBody>
          <a:bodyPr wrap="square">
            <a:spAutoFit/>
          </a:bodyPr>
          <a:lstStyle/>
          <a:p>
            <a:r>
              <a:rPr lang="it-IT" sz="2000" u="sng" dirty="0" smtClean="0">
                <a:solidFill>
                  <a:srgbClr val="002060"/>
                </a:solidFill>
                <a:latin typeface="Verdana" panose="020B0604030504040204" pitchFamily="34" charset="0"/>
              </a:rPr>
              <a:t>Dal </a:t>
            </a:r>
            <a:r>
              <a:rPr lang="it-IT" sz="2000" u="sng" dirty="0">
                <a:solidFill>
                  <a:srgbClr val="002060"/>
                </a:solidFill>
                <a:latin typeface="Verdana" panose="020B0604030504040204" pitchFamily="34" charset="0"/>
              </a:rPr>
              <a:t>1 gennaio 2017 al 31 dicembre 2017 </a:t>
            </a:r>
          </a:p>
          <a:p>
            <a:r>
              <a:rPr lang="it-IT" sz="2000" dirty="0" smtClean="0">
                <a:solidFill>
                  <a:srgbClr val="002060"/>
                </a:solidFill>
                <a:latin typeface="Verdana" panose="020B0604030504040204" pitchFamily="34" charset="0"/>
              </a:rPr>
              <a:t>Il </a:t>
            </a:r>
            <a:r>
              <a:rPr lang="it-IT" sz="2000" dirty="0">
                <a:solidFill>
                  <a:srgbClr val="002060"/>
                </a:solidFill>
                <a:latin typeface="Verdana" panose="020B0604030504040204" pitchFamily="34" charset="0"/>
              </a:rPr>
              <a:t>bene </a:t>
            </a:r>
            <a:r>
              <a:rPr lang="it-IT" sz="2000" dirty="0" smtClean="0">
                <a:solidFill>
                  <a:srgbClr val="002060"/>
                </a:solidFill>
                <a:latin typeface="Verdana" panose="020B0604030504040204" pitchFamily="34" charset="0"/>
              </a:rPr>
              <a:t>deve essere acquistato</a:t>
            </a:r>
            <a:r>
              <a:rPr lang="it-IT" sz="2000" dirty="0">
                <a:solidFill>
                  <a:srgbClr val="002060"/>
                </a:solidFill>
                <a:latin typeface="Verdana" panose="020B0604030504040204" pitchFamily="34" charset="0"/>
              </a:rPr>
              <a:t>, </a:t>
            </a:r>
            <a:r>
              <a:rPr lang="it-IT" sz="2000" dirty="0" smtClean="0">
                <a:solidFill>
                  <a:srgbClr val="002060"/>
                </a:solidFill>
                <a:latin typeface="Verdana" panose="020B0604030504040204" pitchFamily="34" charset="0"/>
              </a:rPr>
              <a:t>installato, </a:t>
            </a:r>
            <a:r>
              <a:rPr lang="it-IT" sz="2000" dirty="0">
                <a:solidFill>
                  <a:srgbClr val="002060"/>
                </a:solidFill>
                <a:latin typeface="Verdana" panose="020B0604030504040204" pitchFamily="34" charset="0"/>
              </a:rPr>
              <a:t>messo in </a:t>
            </a:r>
            <a:r>
              <a:rPr lang="it-IT" sz="2000" dirty="0" smtClean="0">
                <a:solidFill>
                  <a:srgbClr val="002060"/>
                </a:solidFill>
                <a:latin typeface="Verdana" panose="020B0604030504040204" pitchFamily="34" charset="0"/>
              </a:rPr>
              <a:t>funzione ed </a:t>
            </a:r>
            <a:r>
              <a:rPr lang="it-IT" sz="2000" b="1" dirty="0" smtClean="0">
                <a:solidFill>
                  <a:srgbClr val="FF0000"/>
                </a:solidFill>
                <a:latin typeface="Verdana" panose="020B0604030504040204" pitchFamily="34" charset="0"/>
              </a:rPr>
              <a:t>INTERCONNESSO</a:t>
            </a:r>
            <a:r>
              <a:rPr lang="it-IT" sz="2000" dirty="0" smtClean="0">
                <a:solidFill>
                  <a:srgbClr val="002060"/>
                </a:solidFill>
                <a:latin typeface="Verdana" panose="020B0604030504040204" pitchFamily="34" charset="0"/>
              </a:rPr>
              <a:t> al sistema </a:t>
            </a:r>
            <a:r>
              <a:rPr lang="it-IT" sz="2000" u="sng" dirty="0">
                <a:solidFill>
                  <a:srgbClr val="002060"/>
                </a:solidFill>
                <a:latin typeface="Verdana" panose="020B0604030504040204" pitchFamily="34" charset="0"/>
              </a:rPr>
              <a:t>informatizzato</a:t>
            </a:r>
            <a:r>
              <a:rPr lang="it-IT" sz="2000" dirty="0" smtClean="0">
                <a:solidFill>
                  <a:srgbClr val="002060"/>
                </a:solidFill>
                <a:latin typeface="Verdana" panose="020B0604030504040204" pitchFamily="34" charset="0"/>
              </a:rPr>
              <a:t> </a:t>
            </a:r>
            <a:r>
              <a:rPr lang="it-IT" sz="2000" u="sng" dirty="0" smtClean="0">
                <a:solidFill>
                  <a:srgbClr val="002060"/>
                </a:solidFill>
                <a:latin typeface="Verdana" panose="020B0604030504040204" pitchFamily="34" charset="0"/>
              </a:rPr>
              <a:t>di fabbrica </a:t>
            </a:r>
            <a:endParaRPr lang="it-IT" sz="2000" u="sng" dirty="0">
              <a:solidFill>
                <a:srgbClr val="002060"/>
              </a:solidFill>
              <a:latin typeface="Verdana" panose="020B0604030504040204" pitchFamily="34" charset="0"/>
            </a:endParaRPr>
          </a:p>
          <a:p>
            <a:endParaRPr lang="it-IT" sz="2000" dirty="0" smtClean="0">
              <a:solidFill>
                <a:srgbClr val="002060"/>
              </a:solidFill>
              <a:latin typeface="Verdana" panose="020B0604030504040204" pitchFamily="34" charset="0"/>
            </a:endParaRPr>
          </a:p>
          <a:p>
            <a:endParaRPr lang="it-IT" sz="2000" dirty="0" smtClean="0">
              <a:solidFill>
                <a:srgbClr val="002060"/>
              </a:solidFill>
              <a:latin typeface="Verdana" panose="020B0604030504040204" pitchFamily="34" charset="0"/>
            </a:endParaRPr>
          </a:p>
          <a:p>
            <a:r>
              <a:rPr lang="it-IT" sz="2000" u="sng" dirty="0" smtClean="0">
                <a:solidFill>
                  <a:srgbClr val="002060"/>
                </a:solidFill>
                <a:latin typeface="Verdana" panose="020B0604030504040204" pitchFamily="34" charset="0"/>
              </a:rPr>
              <a:t>Ulteriore finestra temporale fino </a:t>
            </a:r>
            <a:r>
              <a:rPr lang="it-IT" sz="2000" u="sng" dirty="0">
                <a:solidFill>
                  <a:srgbClr val="002060"/>
                </a:solidFill>
                <a:latin typeface="Verdana" panose="020B0604030504040204" pitchFamily="34" charset="0"/>
              </a:rPr>
              <a:t>al 30 giugno 2018 </a:t>
            </a:r>
          </a:p>
          <a:p>
            <a:r>
              <a:rPr lang="it-IT" sz="2000" dirty="0">
                <a:solidFill>
                  <a:srgbClr val="002060"/>
                </a:solidFill>
                <a:latin typeface="Verdana" panose="020B0604030504040204" pitchFamily="34" charset="0"/>
              </a:rPr>
              <a:t>a condizione che entro la data del 31 dicembre 2017 </a:t>
            </a:r>
            <a:r>
              <a:rPr lang="it-IT" sz="2000" dirty="0" smtClean="0">
                <a:solidFill>
                  <a:srgbClr val="002060"/>
                </a:solidFill>
                <a:latin typeface="Verdana" panose="020B0604030504040204" pitchFamily="34" charset="0"/>
              </a:rPr>
              <a:t>venga effettuato l’ordine del bene alle seguenti condizioni: </a:t>
            </a:r>
            <a:endParaRPr lang="it-IT" sz="2000" dirty="0">
              <a:solidFill>
                <a:srgbClr val="002060"/>
              </a:solidFill>
              <a:latin typeface="Verdana" panose="020B0604030504040204" pitchFamily="34" charset="0"/>
            </a:endParaRPr>
          </a:p>
          <a:p>
            <a:pPr marL="457200" indent="-457200">
              <a:buFont typeface="+mj-lt"/>
              <a:buAutoNum type="arabicPeriod"/>
            </a:pPr>
            <a:r>
              <a:rPr lang="it-IT" sz="2000" dirty="0">
                <a:solidFill>
                  <a:srgbClr val="002060"/>
                </a:solidFill>
                <a:latin typeface="Verdana" panose="020B0604030504040204" pitchFamily="34" charset="0"/>
              </a:rPr>
              <a:t>l’ordine sia formalmente accettato dal venditore </a:t>
            </a:r>
          </a:p>
          <a:p>
            <a:pPr marL="457200" indent="-457200">
              <a:buFont typeface="+mj-lt"/>
              <a:buAutoNum type="arabicPeriod"/>
            </a:pPr>
            <a:r>
              <a:rPr lang="it-IT" sz="2000" dirty="0">
                <a:solidFill>
                  <a:srgbClr val="002060"/>
                </a:solidFill>
                <a:latin typeface="Verdana" panose="020B0604030504040204" pitchFamily="34" charset="0"/>
              </a:rPr>
              <a:t>sia avvenuto il pagamento di un acconto pari ad almeno il 20% del costo di acquisto</a:t>
            </a:r>
          </a:p>
        </p:txBody>
      </p:sp>
      <p:sp>
        <p:nvSpPr>
          <p:cNvPr id="10"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28</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2964924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a:t>
            </a:r>
            <a:r>
              <a:rPr lang="it-IT" sz="2800" dirty="0">
                <a:solidFill>
                  <a:srgbClr val="002060"/>
                </a:solidFill>
                <a:effectLst/>
                <a:latin typeface="Verdana" pitchFamily="34" charset="0"/>
              </a:rPr>
              <a:t>4.0 – </a:t>
            </a:r>
            <a:r>
              <a:rPr lang="it-IT" sz="2800" i="1" dirty="0" smtClean="0">
                <a:solidFill>
                  <a:srgbClr val="002060"/>
                </a:solidFill>
                <a:effectLst/>
                <a:latin typeface="Verdana" pitchFamily="34" charset="0"/>
              </a:rPr>
              <a:t>Beni Agevolabili </a:t>
            </a:r>
            <a:endParaRPr lang="it-IT" sz="2800" dirty="0">
              <a:solidFill>
                <a:srgbClr val="002060"/>
              </a:solidFill>
              <a:effectLst/>
              <a:latin typeface="Verdana" pitchFamily="34" charset="0"/>
            </a:endParaRPr>
          </a:p>
        </p:txBody>
      </p:sp>
      <p:sp>
        <p:nvSpPr>
          <p:cNvPr id="10" name="Rettangolo 9"/>
          <p:cNvSpPr/>
          <p:nvPr/>
        </p:nvSpPr>
        <p:spPr>
          <a:xfrm>
            <a:off x="330560" y="949451"/>
            <a:ext cx="6696744" cy="400110"/>
          </a:xfrm>
          <a:prstGeom prst="rect">
            <a:avLst/>
          </a:prstGeom>
        </p:spPr>
        <p:txBody>
          <a:bodyPr wrap="square">
            <a:spAutoFit/>
          </a:bodyPr>
          <a:lstStyle/>
          <a:p>
            <a:r>
              <a:rPr lang="it-IT" sz="2000" b="1" dirty="0" smtClean="0">
                <a:solidFill>
                  <a:srgbClr val="002060"/>
                </a:solidFill>
                <a:latin typeface="+mj-lt"/>
              </a:rPr>
              <a:t>Allegato A – Beni MATERIALI – </a:t>
            </a:r>
            <a:r>
              <a:rPr lang="it-IT" sz="2000" b="1" dirty="0" err="1" smtClean="0">
                <a:solidFill>
                  <a:srgbClr val="002060"/>
                </a:solidFill>
                <a:latin typeface="+mj-lt"/>
              </a:rPr>
              <a:t>Iper</a:t>
            </a:r>
            <a:r>
              <a:rPr lang="it-IT" sz="2000" b="1" dirty="0" smtClean="0">
                <a:solidFill>
                  <a:srgbClr val="002060"/>
                </a:solidFill>
                <a:latin typeface="+mj-lt"/>
              </a:rPr>
              <a:t>-Ammortamento 250%</a:t>
            </a:r>
            <a:endParaRPr lang="it-IT" b="1" dirty="0">
              <a:solidFill>
                <a:srgbClr val="002060"/>
              </a:solidFill>
              <a:latin typeface="+mj-lt"/>
            </a:endParaRPr>
          </a:p>
        </p:txBody>
      </p:sp>
      <p:sp>
        <p:nvSpPr>
          <p:cNvPr id="12"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29</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
        <p:nvSpPr>
          <p:cNvPr id="6" name="Rettangolo 5"/>
          <p:cNvSpPr/>
          <p:nvPr/>
        </p:nvSpPr>
        <p:spPr>
          <a:xfrm>
            <a:off x="706499" y="1576351"/>
            <a:ext cx="7673984" cy="707886"/>
          </a:xfrm>
          <a:prstGeom prst="rect">
            <a:avLst/>
          </a:prstGeom>
        </p:spPr>
        <p:txBody>
          <a:bodyPr wrap="square">
            <a:spAutoFit/>
          </a:bodyPr>
          <a:lstStyle/>
          <a:p>
            <a:pPr marL="457200" indent="-457200">
              <a:buFont typeface="+mj-lt"/>
              <a:buAutoNum type="arabicPeriod"/>
            </a:pPr>
            <a:endParaRPr lang="it-IT" sz="2000" dirty="0" smtClean="0">
              <a:solidFill>
                <a:srgbClr val="002060"/>
              </a:solidFill>
              <a:latin typeface="Verdana" panose="020B0604030504040204" pitchFamily="34" charset="0"/>
            </a:endParaRPr>
          </a:p>
          <a:p>
            <a:endParaRPr lang="it-IT" sz="2000" dirty="0">
              <a:solidFill>
                <a:srgbClr val="002060"/>
              </a:solidFill>
              <a:latin typeface="Verdana" panose="020B0604030504040204" pitchFamily="34" charset="0"/>
            </a:endParaRPr>
          </a:p>
        </p:txBody>
      </p:sp>
      <p:sp>
        <p:nvSpPr>
          <p:cNvPr id="8" name="Text Box 7"/>
          <p:cNvSpPr txBox="1">
            <a:spLocks noChangeArrowheads="1"/>
          </p:cNvSpPr>
          <p:nvPr/>
        </p:nvSpPr>
        <p:spPr bwMode="auto">
          <a:xfrm>
            <a:off x="444566" y="1700808"/>
            <a:ext cx="8197850" cy="415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r>
              <a:rPr lang="it-IT" sz="2200" dirty="0">
                <a:solidFill>
                  <a:srgbClr val="002060"/>
                </a:solidFill>
                <a:latin typeface="+mj-lt"/>
              </a:rPr>
              <a:t>La lista dei beni che possono beneficiare dell’</a:t>
            </a:r>
            <a:r>
              <a:rPr lang="it-IT" sz="2200" dirty="0" err="1">
                <a:solidFill>
                  <a:srgbClr val="002060"/>
                </a:solidFill>
                <a:latin typeface="+mj-lt"/>
              </a:rPr>
              <a:t>iper</a:t>
            </a:r>
            <a:r>
              <a:rPr lang="it-IT" sz="2200" dirty="0">
                <a:solidFill>
                  <a:srgbClr val="002060"/>
                </a:solidFill>
                <a:latin typeface="+mj-lt"/>
              </a:rPr>
              <a:t> ammortamento è descritta nell’allegato A della </a:t>
            </a:r>
            <a:r>
              <a:rPr lang="it-IT" sz="2200" dirty="0" smtClean="0">
                <a:solidFill>
                  <a:srgbClr val="002060"/>
                </a:solidFill>
                <a:latin typeface="+mj-lt"/>
              </a:rPr>
              <a:t>legge </a:t>
            </a:r>
            <a:r>
              <a:rPr lang="it-IT" sz="2200" dirty="0">
                <a:solidFill>
                  <a:srgbClr val="002060"/>
                </a:solidFill>
                <a:latin typeface="+mj-lt"/>
              </a:rPr>
              <a:t>di bilancio </a:t>
            </a:r>
            <a:r>
              <a:rPr lang="it-IT" sz="2200" dirty="0" smtClean="0">
                <a:solidFill>
                  <a:srgbClr val="002060"/>
                </a:solidFill>
                <a:latin typeface="+mj-lt"/>
              </a:rPr>
              <a:t>2017 </a:t>
            </a:r>
            <a:r>
              <a:rPr lang="it-IT" sz="2200" dirty="0">
                <a:solidFill>
                  <a:srgbClr val="002060"/>
                </a:solidFill>
                <a:latin typeface="+mj-lt"/>
              </a:rPr>
              <a:t>e si articola su 3 linee di azione: </a:t>
            </a:r>
            <a:endParaRPr lang="it-IT" sz="2200" dirty="0" smtClean="0">
              <a:solidFill>
                <a:srgbClr val="002060"/>
              </a:solidFill>
              <a:latin typeface="+mj-lt"/>
            </a:endParaRPr>
          </a:p>
          <a:p>
            <a:pPr marL="0" indent="0">
              <a:buNone/>
            </a:pPr>
            <a:endParaRPr lang="it-IT" sz="2200" dirty="0">
              <a:solidFill>
                <a:srgbClr val="002060"/>
              </a:solidFill>
              <a:latin typeface="+mj-lt"/>
            </a:endParaRPr>
          </a:p>
          <a:p>
            <a:pPr>
              <a:buClrTx/>
              <a:buFont typeface="+mj-lt"/>
              <a:buAutoNum type="arabicPeriod"/>
            </a:pPr>
            <a:r>
              <a:rPr lang="it-IT" sz="2200" dirty="0">
                <a:solidFill>
                  <a:srgbClr val="002060"/>
                </a:solidFill>
                <a:latin typeface="+mj-lt"/>
              </a:rPr>
              <a:t>Beni strumentali il cui funzionamento è controllato da sistemi computerizzati o gestito tramite opportuni sensori e azionamenti</a:t>
            </a:r>
            <a:r>
              <a:rPr lang="it-IT" sz="2200" dirty="0" smtClean="0">
                <a:solidFill>
                  <a:srgbClr val="002060"/>
                </a:solidFill>
                <a:latin typeface="+mj-lt"/>
              </a:rPr>
              <a:t>;</a:t>
            </a:r>
            <a:br>
              <a:rPr lang="it-IT" sz="2200" dirty="0" smtClean="0">
                <a:solidFill>
                  <a:srgbClr val="002060"/>
                </a:solidFill>
                <a:latin typeface="+mj-lt"/>
              </a:rPr>
            </a:br>
            <a:endParaRPr lang="it-IT" sz="2200" dirty="0">
              <a:solidFill>
                <a:srgbClr val="002060"/>
              </a:solidFill>
              <a:latin typeface="+mj-lt"/>
            </a:endParaRPr>
          </a:p>
          <a:p>
            <a:pPr>
              <a:buClrTx/>
              <a:buFont typeface="+mj-lt"/>
              <a:buAutoNum type="arabicPeriod"/>
            </a:pPr>
            <a:r>
              <a:rPr lang="it-IT" sz="2200" dirty="0">
                <a:solidFill>
                  <a:srgbClr val="002060"/>
                </a:solidFill>
                <a:latin typeface="+mj-lt"/>
              </a:rPr>
              <a:t>Sistemi per l’assicurazione della qualità e della sostenibilità</a:t>
            </a:r>
            <a:r>
              <a:rPr lang="it-IT" sz="2200" dirty="0" smtClean="0">
                <a:solidFill>
                  <a:srgbClr val="002060"/>
                </a:solidFill>
                <a:latin typeface="+mj-lt"/>
              </a:rPr>
              <a:t>;</a:t>
            </a:r>
          </a:p>
          <a:p>
            <a:pPr>
              <a:buClrTx/>
              <a:buFont typeface="+mj-lt"/>
              <a:buAutoNum type="arabicPeriod"/>
            </a:pPr>
            <a:endParaRPr lang="it-IT" sz="2200" dirty="0">
              <a:solidFill>
                <a:srgbClr val="002060"/>
              </a:solidFill>
              <a:latin typeface="+mj-lt"/>
            </a:endParaRPr>
          </a:p>
          <a:p>
            <a:pPr>
              <a:buClrTx/>
              <a:buFont typeface="+mj-lt"/>
              <a:buAutoNum type="arabicPeriod"/>
            </a:pPr>
            <a:r>
              <a:rPr lang="it-IT" sz="2200" dirty="0">
                <a:solidFill>
                  <a:srgbClr val="002060"/>
                </a:solidFill>
                <a:latin typeface="+mj-lt"/>
              </a:rPr>
              <a:t>Dispositivi per l’interazione uomo macchina e per il miglioramento dell’ergonomia e della sicurezza del posto di lavoro in logica «4.0». </a:t>
            </a:r>
          </a:p>
        </p:txBody>
      </p:sp>
    </p:spTree>
    <p:extLst>
      <p:ext uri="{BB962C8B-B14F-4D97-AF65-F5344CB8AC3E}">
        <p14:creationId xmlns:p14="http://schemas.microsoft.com/office/powerpoint/2010/main" val="1796469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323527" y="260648"/>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smtClean="0">
                <a:solidFill>
                  <a:schemeClr val="bg1"/>
                </a:solidFill>
                <a:effectLst/>
                <a:latin typeface="Verdana" pitchFamily="34" charset="0"/>
              </a:rPr>
              <a:t>La 4</a:t>
            </a:r>
            <a:r>
              <a:rPr lang="it-IT" sz="2800" baseline="30000" dirty="0" smtClean="0">
                <a:solidFill>
                  <a:schemeClr val="bg1"/>
                </a:solidFill>
                <a:effectLst/>
                <a:latin typeface="Verdana" pitchFamily="34" charset="0"/>
              </a:rPr>
              <a:t>a</a:t>
            </a:r>
            <a:r>
              <a:rPr lang="it-IT" sz="2800" dirty="0" smtClean="0">
                <a:solidFill>
                  <a:schemeClr val="bg1"/>
                </a:solidFill>
                <a:effectLst/>
                <a:latin typeface="Verdana" pitchFamily="34" charset="0"/>
              </a:rPr>
              <a:t> Rivoluzione Industriale</a:t>
            </a:r>
          </a:p>
          <a:p>
            <a:pPr algn="l" eaLnBrk="1" fontAlgn="auto" hangingPunct="1">
              <a:spcAft>
                <a:spcPts val="0"/>
              </a:spcAft>
              <a:defRPr/>
            </a:pPr>
            <a:endParaRPr lang="it-IT" sz="2800" dirty="0" smtClean="0">
              <a:solidFill>
                <a:schemeClr val="bg1"/>
              </a:solidFill>
              <a:effectLst/>
              <a:latin typeface="Verdana" pitchFamily="34" charset="0"/>
            </a:endParaRPr>
          </a:p>
        </p:txBody>
      </p:sp>
      <p:pic>
        <p:nvPicPr>
          <p:cNvPr id="1026" name="Picture 2" descr="Risultati immag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29" y="1379857"/>
            <a:ext cx="7747768" cy="4418073"/>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836712"/>
            <a:ext cx="1950694" cy="678361"/>
          </a:xfrm>
          <a:prstGeom prst="rect">
            <a:avLst/>
          </a:prstGeom>
        </p:spPr>
      </p:pic>
      <p:sp>
        <p:nvSpPr>
          <p:cNvPr id="9"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3</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1441686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a:t>
            </a:r>
            <a:r>
              <a:rPr lang="it-IT" sz="2800" dirty="0">
                <a:solidFill>
                  <a:srgbClr val="002060"/>
                </a:solidFill>
                <a:effectLst/>
                <a:latin typeface="Verdana" pitchFamily="34" charset="0"/>
              </a:rPr>
              <a:t>4.0 – </a:t>
            </a:r>
            <a:r>
              <a:rPr lang="it-IT" sz="2800" i="1" dirty="0" smtClean="0">
                <a:solidFill>
                  <a:srgbClr val="002060"/>
                </a:solidFill>
                <a:effectLst/>
                <a:latin typeface="Verdana" pitchFamily="34" charset="0"/>
              </a:rPr>
              <a:t>Beni Agevolabili </a:t>
            </a:r>
            <a:endParaRPr lang="it-IT" sz="2800" dirty="0">
              <a:solidFill>
                <a:srgbClr val="002060"/>
              </a:solidFill>
              <a:effectLst/>
              <a:latin typeface="Verdana" pitchFamily="34" charset="0"/>
            </a:endParaRPr>
          </a:p>
        </p:txBody>
      </p:sp>
      <p:sp>
        <p:nvSpPr>
          <p:cNvPr id="10" name="Rettangolo 9"/>
          <p:cNvSpPr/>
          <p:nvPr/>
        </p:nvSpPr>
        <p:spPr>
          <a:xfrm>
            <a:off x="330560" y="949451"/>
            <a:ext cx="6696744" cy="400110"/>
          </a:xfrm>
          <a:prstGeom prst="rect">
            <a:avLst/>
          </a:prstGeom>
        </p:spPr>
        <p:txBody>
          <a:bodyPr wrap="square">
            <a:spAutoFit/>
          </a:bodyPr>
          <a:lstStyle/>
          <a:p>
            <a:r>
              <a:rPr lang="it-IT" sz="2000" b="1" dirty="0" smtClean="0">
                <a:solidFill>
                  <a:srgbClr val="002060"/>
                </a:solidFill>
                <a:latin typeface="+mj-lt"/>
              </a:rPr>
              <a:t>Allegato A – Beni MATERIALI – </a:t>
            </a:r>
            <a:r>
              <a:rPr lang="it-IT" sz="2000" b="1" dirty="0" err="1" smtClean="0">
                <a:solidFill>
                  <a:srgbClr val="002060"/>
                </a:solidFill>
                <a:latin typeface="+mj-lt"/>
              </a:rPr>
              <a:t>Iper</a:t>
            </a:r>
            <a:r>
              <a:rPr lang="it-IT" sz="2000" b="1" dirty="0" smtClean="0">
                <a:solidFill>
                  <a:srgbClr val="002060"/>
                </a:solidFill>
                <a:latin typeface="+mj-lt"/>
              </a:rPr>
              <a:t>-Ammortamento 250%</a:t>
            </a:r>
            <a:endParaRPr lang="it-IT" b="1" dirty="0">
              <a:solidFill>
                <a:srgbClr val="002060"/>
              </a:solidFill>
              <a:latin typeface="+mj-lt"/>
            </a:endParaRPr>
          </a:p>
        </p:txBody>
      </p:sp>
      <p:sp>
        <p:nvSpPr>
          <p:cNvPr id="11" name="Text Box 7"/>
          <p:cNvSpPr txBox="1">
            <a:spLocks noChangeArrowheads="1"/>
          </p:cNvSpPr>
          <p:nvPr/>
        </p:nvSpPr>
        <p:spPr bwMode="auto">
          <a:xfrm>
            <a:off x="330560" y="1284987"/>
            <a:ext cx="8197850" cy="507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r>
              <a:rPr lang="it-IT" sz="1000" i="1" u="sng" dirty="0">
                <a:solidFill>
                  <a:srgbClr val="002060"/>
                </a:solidFill>
                <a:latin typeface="Calibri" panose="020F0502020204030204" pitchFamily="34" charset="0"/>
              </a:rPr>
              <a:t>Beni strumentali il cui funzionamento è controllato da sistemi computerizzati o gestito tramite opportuni sensori e </a:t>
            </a:r>
            <a:r>
              <a:rPr lang="it-IT" sz="1000" i="1" u="sng" dirty="0" smtClean="0">
                <a:solidFill>
                  <a:srgbClr val="002060"/>
                </a:solidFill>
                <a:latin typeface="Calibri" panose="020F0502020204030204" pitchFamily="34" charset="0"/>
              </a:rPr>
              <a:t>azionamenti:</a:t>
            </a:r>
            <a:endParaRPr lang="it-IT" sz="1000" u="sng" dirty="0" smtClean="0">
              <a:solidFill>
                <a:srgbClr val="002060"/>
              </a:solidFill>
              <a:latin typeface="Calibri" panose="020F0502020204030204" pitchFamily="34" charset="0"/>
            </a:endParaRPr>
          </a:p>
          <a:p>
            <a:r>
              <a:rPr lang="it-IT" sz="1000" dirty="0" smtClean="0">
                <a:solidFill>
                  <a:srgbClr val="002060"/>
                </a:solidFill>
                <a:latin typeface="Calibri" panose="020F0502020204030204" pitchFamily="34" charset="0"/>
              </a:rPr>
              <a:t>macchine </a:t>
            </a:r>
            <a:r>
              <a:rPr lang="it-IT" sz="1000" dirty="0">
                <a:solidFill>
                  <a:srgbClr val="002060"/>
                </a:solidFill>
                <a:latin typeface="Calibri" panose="020F0502020204030204" pitchFamily="34" charset="0"/>
              </a:rPr>
              <a:t>utensili per asportazione, </a:t>
            </a:r>
          </a:p>
          <a:p>
            <a:r>
              <a:rPr lang="it-IT" sz="1000" dirty="0" smtClean="0">
                <a:solidFill>
                  <a:srgbClr val="002060"/>
                </a:solidFill>
                <a:latin typeface="Calibri" panose="020F0502020204030204" pitchFamily="34" charset="0"/>
              </a:rPr>
              <a:t>macchine </a:t>
            </a:r>
            <a:r>
              <a:rPr lang="it-IT" sz="1000" dirty="0">
                <a:solidFill>
                  <a:srgbClr val="002060"/>
                </a:solidFill>
                <a:latin typeface="Calibri" panose="020F0502020204030204" pitchFamily="34" charset="0"/>
              </a:rPr>
              <a:t>utensili operanti con laser e altri processi a flusso di </a:t>
            </a:r>
            <a:r>
              <a:rPr lang="it-IT" sz="1000" dirty="0" smtClean="0">
                <a:solidFill>
                  <a:srgbClr val="002060"/>
                </a:solidFill>
                <a:latin typeface="Calibri" panose="020F0502020204030204" pitchFamily="34" charset="0"/>
              </a:rPr>
              <a:t>energia </a:t>
            </a:r>
            <a:r>
              <a:rPr lang="it-IT" sz="1000" dirty="0">
                <a:solidFill>
                  <a:srgbClr val="002060"/>
                </a:solidFill>
                <a:latin typeface="Calibri" panose="020F0502020204030204" pitchFamily="34" charset="0"/>
              </a:rPr>
              <a:t>(ad esempio plasma, </a:t>
            </a:r>
            <a:r>
              <a:rPr lang="it-IT" sz="1000" dirty="0" err="1">
                <a:solidFill>
                  <a:srgbClr val="002060"/>
                </a:solidFill>
                <a:latin typeface="Calibri" panose="020F0502020204030204" pitchFamily="34" charset="0"/>
              </a:rPr>
              <a:t>waterjet</a:t>
            </a:r>
            <a:r>
              <a:rPr lang="it-IT" sz="1000" dirty="0">
                <a:solidFill>
                  <a:srgbClr val="002060"/>
                </a:solidFill>
                <a:latin typeface="Calibri" panose="020F0502020204030204" pitchFamily="34" charset="0"/>
              </a:rPr>
              <a:t>, fascio di elettroni), </a:t>
            </a:r>
            <a:r>
              <a:rPr lang="it-IT" sz="1000" dirty="0" smtClean="0">
                <a:solidFill>
                  <a:srgbClr val="002060"/>
                </a:solidFill>
                <a:latin typeface="Calibri" panose="020F0502020204030204" pitchFamily="34" charset="0"/>
              </a:rPr>
              <a:t>elettroerosione</a:t>
            </a:r>
            <a:r>
              <a:rPr lang="it-IT" sz="1000" dirty="0">
                <a:solidFill>
                  <a:srgbClr val="002060"/>
                </a:solidFill>
                <a:latin typeface="Calibri" panose="020F0502020204030204" pitchFamily="34" charset="0"/>
              </a:rPr>
              <a:t>, processi elettrochimici </a:t>
            </a:r>
          </a:p>
          <a:p>
            <a:r>
              <a:rPr lang="it-IT" sz="1000" dirty="0" smtClean="0">
                <a:solidFill>
                  <a:srgbClr val="002060"/>
                </a:solidFill>
                <a:latin typeface="Calibri" panose="020F0502020204030204" pitchFamily="34" charset="0"/>
              </a:rPr>
              <a:t>macchine </a:t>
            </a:r>
            <a:r>
              <a:rPr lang="it-IT" sz="1000" dirty="0">
                <a:solidFill>
                  <a:srgbClr val="002060"/>
                </a:solidFill>
                <a:latin typeface="Calibri" panose="020F0502020204030204" pitchFamily="34" charset="0"/>
              </a:rPr>
              <a:t>per la realizzazione di </a:t>
            </a:r>
            <a:r>
              <a:rPr lang="it-IT" sz="1000" dirty="0" smtClean="0">
                <a:solidFill>
                  <a:srgbClr val="002060"/>
                </a:solidFill>
                <a:latin typeface="Calibri" panose="020F0502020204030204" pitchFamily="34" charset="0"/>
              </a:rPr>
              <a:t>prodotti </a:t>
            </a:r>
            <a:r>
              <a:rPr lang="it-IT" sz="1000" dirty="0">
                <a:solidFill>
                  <a:srgbClr val="002060"/>
                </a:solidFill>
                <a:latin typeface="Calibri" panose="020F0502020204030204" pitchFamily="34" charset="0"/>
              </a:rPr>
              <a:t>mediante la trasformazione </a:t>
            </a:r>
            <a:r>
              <a:rPr lang="it-IT" sz="1000" dirty="0" smtClean="0">
                <a:solidFill>
                  <a:srgbClr val="002060"/>
                </a:solidFill>
                <a:latin typeface="Calibri" panose="020F0502020204030204" pitchFamily="34" charset="0"/>
              </a:rPr>
              <a:t>dei </a:t>
            </a:r>
            <a:r>
              <a:rPr lang="it-IT" sz="1000" dirty="0">
                <a:solidFill>
                  <a:srgbClr val="002060"/>
                </a:solidFill>
                <a:latin typeface="Calibri" panose="020F0502020204030204" pitchFamily="34" charset="0"/>
              </a:rPr>
              <a:t>materiali o delle materie prime, </a:t>
            </a:r>
          </a:p>
          <a:p>
            <a:r>
              <a:rPr lang="it-IT" sz="1000" dirty="0">
                <a:solidFill>
                  <a:srgbClr val="002060"/>
                </a:solidFill>
                <a:latin typeface="Calibri" panose="020F0502020204030204" pitchFamily="34" charset="0"/>
              </a:rPr>
              <a:t>m</a:t>
            </a:r>
            <a:r>
              <a:rPr lang="it-IT" sz="1000" dirty="0" smtClean="0">
                <a:solidFill>
                  <a:srgbClr val="002060"/>
                </a:solidFill>
                <a:latin typeface="Calibri" panose="020F0502020204030204" pitchFamily="34" charset="0"/>
              </a:rPr>
              <a:t>acchine </a:t>
            </a:r>
            <a:r>
              <a:rPr lang="it-IT" sz="1000" dirty="0">
                <a:solidFill>
                  <a:srgbClr val="002060"/>
                </a:solidFill>
                <a:latin typeface="Calibri" panose="020F0502020204030204" pitchFamily="34" charset="0"/>
              </a:rPr>
              <a:t>utensili per la deformazione plastica dei metalli e altri </a:t>
            </a:r>
            <a:r>
              <a:rPr lang="it-IT" sz="1000" dirty="0" smtClean="0">
                <a:solidFill>
                  <a:srgbClr val="002060"/>
                </a:solidFill>
                <a:latin typeface="Calibri" panose="020F0502020204030204" pitchFamily="34" charset="0"/>
              </a:rPr>
              <a:t>materiali</a:t>
            </a:r>
            <a:r>
              <a:rPr lang="it-IT" sz="1000" dirty="0">
                <a:solidFill>
                  <a:srgbClr val="002060"/>
                </a:solidFill>
                <a:latin typeface="Calibri" panose="020F0502020204030204" pitchFamily="34" charset="0"/>
              </a:rPr>
              <a:t>, </a:t>
            </a:r>
          </a:p>
          <a:p>
            <a:r>
              <a:rPr lang="it-IT" sz="1000" dirty="0" smtClean="0">
                <a:solidFill>
                  <a:srgbClr val="002060"/>
                </a:solidFill>
                <a:latin typeface="Calibri" panose="020F0502020204030204" pitchFamily="34" charset="0"/>
              </a:rPr>
              <a:t>macchine </a:t>
            </a:r>
            <a:r>
              <a:rPr lang="it-IT" sz="1000" dirty="0">
                <a:solidFill>
                  <a:srgbClr val="002060"/>
                </a:solidFill>
                <a:latin typeface="Calibri" panose="020F0502020204030204" pitchFamily="34" charset="0"/>
              </a:rPr>
              <a:t>utensili per </a:t>
            </a:r>
            <a:r>
              <a:rPr lang="it-IT" sz="1000" dirty="0" smtClean="0">
                <a:solidFill>
                  <a:srgbClr val="002060"/>
                </a:solidFill>
                <a:latin typeface="Calibri" panose="020F0502020204030204" pitchFamily="34" charset="0"/>
              </a:rPr>
              <a:t>l’</a:t>
            </a:r>
            <a:r>
              <a:rPr lang="it-IT" sz="1000" dirty="0" err="1" smtClean="0">
                <a:solidFill>
                  <a:srgbClr val="002060"/>
                </a:solidFill>
                <a:latin typeface="Calibri" panose="020F0502020204030204" pitchFamily="34" charset="0"/>
              </a:rPr>
              <a:t>assemblaggio,la</a:t>
            </a:r>
            <a:r>
              <a:rPr lang="it-IT" sz="1000" dirty="0" smtClean="0">
                <a:solidFill>
                  <a:srgbClr val="002060"/>
                </a:solidFill>
                <a:latin typeface="Calibri" panose="020F0502020204030204" pitchFamily="34" charset="0"/>
              </a:rPr>
              <a:t> </a:t>
            </a:r>
            <a:r>
              <a:rPr lang="it-IT" sz="1000" dirty="0">
                <a:solidFill>
                  <a:srgbClr val="002060"/>
                </a:solidFill>
                <a:latin typeface="Calibri" panose="020F0502020204030204" pitchFamily="34" charset="0"/>
              </a:rPr>
              <a:t>giunzione e la saldatura, </a:t>
            </a:r>
          </a:p>
          <a:p>
            <a:r>
              <a:rPr lang="it-IT" sz="1000" dirty="0" smtClean="0">
                <a:solidFill>
                  <a:srgbClr val="002060"/>
                </a:solidFill>
                <a:latin typeface="Calibri" panose="020F0502020204030204" pitchFamily="34" charset="0"/>
              </a:rPr>
              <a:t>macchine </a:t>
            </a:r>
            <a:r>
              <a:rPr lang="it-IT" sz="1000" dirty="0">
                <a:solidFill>
                  <a:srgbClr val="002060"/>
                </a:solidFill>
                <a:latin typeface="Calibri" panose="020F0502020204030204" pitchFamily="34" charset="0"/>
              </a:rPr>
              <a:t>per il confezionamento e l’imballaggio, </a:t>
            </a:r>
          </a:p>
          <a:p>
            <a:r>
              <a:rPr lang="it-IT" sz="1000" dirty="0" smtClean="0">
                <a:solidFill>
                  <a:srgbClr val="002060"/>
                </a:solidFill>
                <a:latin typeface="Calibri" panose="020F0502020204030204" pitchFamily="34" charset="0"/>
              </a:rPr>
              <a:t>macchine </a:t>
            </a:r>
            <a:r>
              <a:rPr lang="it-IT" sz="1000" dirty="0">
                <a:solidFill>
                  <a:srgbClr val="002060"/>
                </a:solidFill>
                <a:latin typeface="Calibri" panose="020F0502020204030204" pitchFamily="34" charset="0"/>
              </a:rPr>
              <a:t>utensili di de-produzione e re-manufacturing per </a:t>
            </a:r>
            <a:r>
              <a:rPr lang="it-IT" sz="1000" dirty="0" smtClean="0">
                <a:solidFill>
                  <a:srgbClr val="002060"/>
                </a:solidFill>
                <a:latin typeface="Calibri" panose="020F0502020204030204" pitchFamily="34" charset="0"/>
              </a:rPr>
              <a:t>recuperare </a:t>
            </a:r>
            <a:r>
              <a:rPr lang="it-IT" sz="1000" dirty="0">
                <a:solidFill>
                  <a:srgbClr val="002060"/>
                </a:solidFill>
                <a:latin typeface="Calibri" panose="020F0502020204030204" pitchFamily="34" charset="0"/>
              </a:rPr>
              <a:t>materiali e funzioni da </a:t>
            </a:r>
            <a:r>
              <a:rPr lang="it-IT" sz="1000" dirty="0" smtClean="0">
                <a:solidFill>
                  <a:srgbClr val="002060"/>
                </a:solidFill>
                <a:latin typeface="Calibri" panose="020F0502020204030204" pitchFamily="34" charset="0"/>
              </a:rPr>
              <a:t>scarti </a:t>
            </a:r>
            <a:r>
              <a:rPr lang="it-IT" sz="1000" dirty="0">
                <a:solidFill>
                  <a:srgbClr val="002060"/>
                </a:solidFill>
                <a:latin typeface="Calibri" panose="020F0502020204030204" pitchFamily="34" charset="0"/>
              </a:rPr>
              <a:t>industriali e prodotti di ritorno </a:t>
            </a:r>
            <a:r>
              <a:rPr lang="it-IT" sz="1000" dirty="0" smtClean="0">
                <a:solidFill>
                  <a:srgbClr val="002060"/>
                </a:solidFill>
                <a:latin typeface="Calibri" panose="020F0502020204030204" pitchFamily="34" charset="0"/>
              </a:rPr>
              <a:t>a </a:t>
            </a:r>
            <a:r>
              <a:rPr lang="it-IT" sz="1000" dirty="0">
                <a:solidFill>
                  <a:srgbClr val="002060"/>
                </a:solidFill>
                <a:latin typeface="Calibri" panose="020F0502020204030204" pitchFamily="34" charset="0"/>
              </a:rPr>
              <a:t>fine vita (ad esempio </a:t>
            </a:r>
            <a:r>
              <a:rPr lang="it-IT" sz="1000" dirty="0" smtClean="0">
                <a:solidFill>
                  <a:srgbClr val="002060"/>
                </a:solidFill>
                <a:latin typeface="Calibri" panose="020F0502020204030204" pitchFamily="34" charset="0"/>
              </a:rPr>
              <a:t>macchine </a:t>
            </a:r>
            <a:r>
              <a:rPr lang="it-IT" sz="1000" dirty="0">
                <a:solidFill>
                  <a:srgbClr val="002060"/>
                </a:solidFill>
                <a:latin typeface="Calibri" panose="020F0502020204030204" pitchFamily="34" charset="0"/>
              </a:rPr>
              <a:t>per il </a:t>
            </a:r>
            <a:r>
              <a:rPr lang="it-IT" sz="1000" dirty="0" err="1">
                <a:solidFill>
                  <a:srgbClr val="002060"/>
                </a:solidFill>
                <a:latin typeface="Calibri" panose="020F0502020204030204" pitchFamily="34" charset="0"/>
              </a:rPr>
              <a:t>disassemblaggio</a:t>
            </a:r>
            <a:r>
              <a:rPr lang="it-IT" sz="1000" dirty="0">
                <a:solidFill>
                  <a:srgbClr val="002060"/>
                </a:solidFill>
                <a:latin typeface="Calibri" panose="020F0502020204030204" pitchFamily="34" charset="0"/>
              </a:rPr>
              <a:t>, la </a:t>
            </a:r>
            <a:r>
              <a:rPr lang="it-IT" sz="1000" dirty="0" smtClean="0">
                <a:solidFill>
                  <a:srgbClr val="002060"/>
                </a:solidFill>
                <a:latin typeface="Calibri" panose="020F0502020204030204" pitchFamily="34" charset="0"/>
              </a:rPr>
              <a:t>separazione</a:t>
            </a:r>
            <a:r>
              <a:rPr lang="it-IT" sz="1000" dirty="0">
                <a:solidFill>
                  <a:srgbClr val="002060"/>
                </a:solidFill>
                <a:latin typeface="Calibri" panose="020F0502020204030204" pitchFamily="34" charset="0"/>
              </a:rPr>
              <a:t>, la frantumazione, il recupero chimico), </a:t>
            </a:r>
            <a:r>
              <a:rPr lang="it-IT" sz="1000" dirty="0" smtClean="0">
                <a:solidFill>
                  <a:srgbClr val="002060"/>
                </a:solidFill>
                <a:latin typeface="Calibri" panose="020F0502020204030204" pitchFamily="34" charset="0"/>
              </a:rPr>
              <a:t>•</a:t>
            </a:r>
            <a:endParaRPr lang="it-IT" sz="1000" dirty="0">
              <a:solidFill>
                <a:srgbClr val="002060"/>
              </a:solidFill>
              <a:latin typeface="Calibri" panose="020F0502020204030204" pitchFamily="34" charset="0"/>
            </a:endParaRPr>
          </a:p>
          <a:p>
            <a:r>
              <a:rPr lang="it-IT" sz="1000" dirty="0">
                <a:solidFill>
                  <a:srgbClr val="002060"/>
                </a:solidFill>
                <a:latin typeface="Calibri" panose="020F0502020204030204" pitchFamily="34" charset="0"/>
              </a:rPr>
              <a:t>robot, robot collaborativi e sistemi multi-robot, </a:t>
            </a:r>
          </a:p>
          <a:p>
            <a:r>
              <a:rPr lang="it-IT" sz="1000" dirty="0" smtClean="0">
                <a:solidFill>
                  <a:srgbClr val="002060"/>
                </a:solidFill>
                <a:latin typeface="Calibri" panose="020F0502020204030204" pitchFamily="34" charset="0"/>
              </a:rPr>
              <a:t>macchine </a:t>
            </a:r>
            <a:r>
              <a:rPr lang="it-IT" sz="1000" dirty="0">
                <a:solidFill>
                  <a:srgbClr val="002060"/>
                </a:solidFill>
                <a:latin typeface="Calibri" panose="020F0502020204030204" pitchFamily="34" charset="0"/>
              </a:rPr>
              <a:t>utensili e sistemi per il conferimento o la modifica delle </a:t>
            </a:r>
            <a:r>
              <a:rPr lang="it-IT" sz="1000" dirty="0" smtClean="0">
                <a:solidFill>
                  <a:srgbClr val="002060"/>
                </a:solidFill>
                <a:latin typeface="Calibri" panose="020F0502020204030204" pitchFamily="34" charset="0"/>
              </a:rPr>
              <a:t>caratteristiche </a:t>
            </a:r>
            <a:r>
              <a:rPr lang="it-IT" sz="1000" dirty="0">
                <a:solidFill>
                  <a:srgbClr val="002060"/>
                </a:solidFill>
                <a:latin typeface="Calibri" panose="020F0502020204030204" pitchFamily="34" charset="0"/>
              </a:rPr>
              <a:t>superficiali dei prodotti e/o la funzionalizzazione delle </a:t>
            </a:r>
            <a:r>
              <a:rPr lang="it-IT" sz="1000" dirty="0" smtClean="0">
                <a:solidFill>
                  <a:srgbClr val="002060"/>
                </a:solidFill>
                <a:latin typeface="Calibri" panose="020F0502020204030204" pitchFamily="34" charset="0"/>
              </a:rPr>
              <a:t>superfici</a:t>
            </a:r>
            <a:r>
              <a:rPr lang="it-IT" sz="1000" dirty="0">
                <a:solidFill>
                  <a:srgbClr val="002060"/>
                </a:solidFill>
                <a:latin typeface="Calibri" panose="020F0502020204030204" pitchFamily="34" charset="0"/>
              </a:rPr>
              <a:t>, </a:t>
            </a:r>
          </a:p>
          <a:p>
            <a:r>
              <a:rPr lang="it-IT" sz="1000" dirty="0" smtClean="0">
                <a:solidFill>
                  <a:srgbClr val="002060"/>
                </a:solidFill>
                <a:latin typeface="Calibri" panose="020F0502020204030204" pitchFamily="34" charset="0"/>
              </a:rPr>
              <a:t>macchine </a:t>
            </a:r>
            <a:r>
              <a:rPr lang="it-IT" sz="1000" dirty="0">
                <a:solidFill>
                  <a:srgbClr val="002060"/>
                </a:solidFill>
                <a:latin typeface="Calibri" panose="020F0502020204030204" pitchFamily="34" charset="0"/>
              </a:rPr>
              <a:t>per la manifattura additiva </a:t>
            </a:r>
            <a:r>
              <a:rPr lang="it-IT" sz="1000" dirty="0" smtClean="0">
                <a:solidFill>
                  <a:srgbClr val="002060"/>
                </a:solidFill>
                <a:latin typeface="Calibri" panose="020F0502020204030204" pitchFamily="34" charset="0"/>
              </a:rPr>
              <a:t>utilizzate </a:t>
            </a:r>
            <a:r>
              <a:rPr lang="it-IT" sz="1000" dirty="0">
                <a:solidFill>
                  <a:srgbClr val="002060"/>
                </a:solidFill>
                <a:latin typeface="Calibri" panose="020F0502020204030204" pitchFamily="34" charset="0"/>
              </a:rPr>
              <a:t>in ambito industriale, </a:t>
            </a:r>
          </a:p>
          <a:p>
            <a:r>
              <a:rPr lang="it-IT" sz="1000" dirty="0">
                <a:solidFill>
                  <a:srgbClr val="002060"/>
                </a:solidFill>
                <a:latin typeface="Calibri" panose="020F0502020204030204" pitchFamily="34" charset="0"/>
              </a:rPr>
              <a:t>macchine, strumenti e dispositivi per il carico/scarico, </a:t>
            </a:r>
          </a:p>
          <a:p>
            <a:r>
              <a:rPr lang="it-IT" sz="1000" dirty="0">
                <a:solidFill>
                  <a:srgbClr val="002060"/>
                </a:solidFill>
                <a:latin typeface="Calibri" panose="020F0502020204030204" pitchFamily="34" charset="0"/>
              </a:rPr>
              <a:t>movimentazione, pesatura e/o il </a:t>
            </a:r>
            <a:r>
              <a:rPr lang="it-IT" sz="1000" dirty="0" err="1" smtClean="0">
                <a:solidFill>
                  <a:srgbClr val="002060"/>
                </a:solidFill>
                <a:latin typeface="Calibri" panose="020F0502020204030204" pitchFamily="34" charset="0"/>
              </a:rPr>
              <a:t>sorting</a:t>
            </a:r>
            <a:r>
              <a:rPr lang="it-IT" sz="1000" dirty="0" smtClean="0">
                <a:solidFill>
                  <a:srgbClr val="002060"/>
                </a:solidFill>
                <a:latin typeface="Calibri" panose="020F0502020204030204" pitchFamily="34" charset="0"/>
              </a:rPr>
              <a:t> </a:t>
            </a:r>
            <a:r>
              <a:rPr lang="it-IT" sz="1000" dirty="0">
                <a:solidFill>
                  <a:srgbClr val="002060"/>
                </a:solidFill>
                <a:latin typeface="Calibri" panose="020F0502020204030204" pitchFamily="34" charset="0"/>
              </a:rPr>
              <a:t>automatico dei pezzi, </a:t>
            </a:r>
            <a:r>
              <a:rPr lang="it-IT" sz="1000" dirty="0" smtClean="0">
                <a:solidFill>
                  <a:srgbClr val="002060"/>
                </a:solidFill>
                <a:latin typeface="Calibri" panose="020F0502020204030204" pitchFamily="34" charset="0"/>
              </a:rPr>
              <a:t>dispositivi </a:t>
            </a:r>
            <a:r>
              <a:rPr lang="it-IT" sz="1000" dirty="0">
                <a:solidFill>
                  <a:srgbClr val="002060"/>
                </a:solidFill>
                <a:latin typeface="Calibri" panose="020F0502020204030204" pitchFamily="34" charset="0"/>
              </a:rPr>
              <a:t>di sollevamento e </a:t>
            </a:r>
            <a:r>
              <a:rPr lang="it-IT" sz="1000" dirty="0" smtClean="0">
                <a:solidFill>
                  <a:srgbClr val="002060"/>
                </a:solidFill>
                <a:latin typeface="Calibri" panose="020F0502020204030204" pitchFamily="34" charset="0"/>
              </a:rPr>
              <a:t>manipolazione </a:t>
            </a:r>
            <a:r>
              <a:rPr lang="it-IT" sz="1000" dirty="0">
                <a:solidFill>
                  <a:srgbClr val="002060"/>
                </a:solidFill>
                <a:latin typeface="Calibri" panose="020F0502020204030204" pitchFamily="34" charset="0"/>
              </a:rPr>
              <a:t>automatizzati, AGV e </a:t>
            </a:r>
            <a:r>
              <a:rPr lang="it-IT" sz="1000" dirty="0" smtClean="0">
                <a:solidFill>
                  <a:srgbClr val="002060"/>
                </a:solidFill>
                <a:latin typeface="Calibri" panose="020F0502020204030204" pitchFamily="34" charset="0"/>
              </a:rPr>
              <a:t>sistemi </a:t>
            </a:r>
            <a:r>
              <a:rPr lang="it-IT" sz="1000" dirty="0">
                <a:solidFill>
                  <a:srgbClr val="002060"/>
                </a:solidFill>
                <a:latin typeface="Calibri" panose="020F0502020204030204" pitchFamily="34" charset="0"/>
              </a:rPr>
              <a:t>di convogliamento e movimentazione flessibili, e/o dotati di </a:t>
            </a:r>
            <a:r>
              <a:rPr lang="it-IT" sz="1000" dirty="0" smtClean="0">
                <a:solidFill>
                  <a:srgbClr val="002060"/>
                </a:solidFill>
                <a:latin typeface="Calibri" panose="020F0502020204030204" pitchFamily="34" charset="0"/>
              </a:rPr>
              <a:t>riconoscimento </a:t>
            </a:r>
            <a:r>
              <a:rPr lang="it-IT" sz="1000" dirty="0">
                <a:solidFill>
                  <a:srgbClr val="002060"/>
                </a:solidFill>
                <a:latin typeface="Calibri" panose="020F0502020204030204" pitchFamily="34" charset="0"/>
              </a:rPr>
              <a:t>pezzi (ad esempio </a:t>
            </a:r>
            <a:r>
              <a:rPr lang="it-IT" sz="1000" dirty="0" smtClean="0">
                <a:solidFill>
                  <a:srgbClr val="002060"/>
                </a:solidFill>
                <a:latin typeface="Calibri" panose="020F0502020204030204" pitchFamily="34" charset="0"/>
              </a:rPr>
              <a:t>RFID, </a:t>
            </a:r>
            <a:r>
              <a:rPr lang="it-IT" sz="1000" dirty="0">
                <a:solidFill>
                  <a:srgbClr val="002060"/>
                </a:solidFill>
                <a:latin typeface="Calibri" panose="020F0502020204030204" pitchFamily="34" charset="0"/>
              </a:rPr>
              <a:t>visori e sistemi di visione), </a:t>
            </a:r>
          </a:p>
          <a:p>
            <a:r>
              <a:rPr lang="it-IT" sz="1000" dirty="0" smtClean="0">
                <a:solidFill>
                  <a:srgbClr val="002060"/>
                </a:solidFill>
                <a:latin typeface="Calibri" panose="020F0502020204030204" pitchFamily="34" charset="0"/>
              </a:rPr>
              <a:t>magazzini </a:t>
            </a:r>
            <a:r>
              <a:rPr lang="it-IT" sz="1000" dirty="0">
                <a:solidFill>
                  <a:srgbClr val="002060"/>
                </a:solidFill>
                <a:latin typeface="Calibri" panose="020F0502020204030204" pitchFamily="34" charset="0"/>
              </a:rPr>
              <a:t>automatizzati </a:t>
            </a:r>
            <a:r>
              <a:rPr lang="it-IT" sz="1000" dirty="0" smtClean="0">
                <a:solidFill>
                  <a:srgbClr val="002060"/>
                </a:solidFill>
                <a:latin typeface="Calibri" panose="020F0502020204030204" pitchFamily="34" charset="0"/>
              </a:rPr>
              <a:t>interconnessi </a:t>
            </a:r>
            <a:r>
              <a:rPr lang="it-IT" sz="1000" dirty="0">
                <a:solidFill>
                  <a:srgbClr val="002060"/>
                </a:solidFill>
                <a:latin typeface="Calibri" panose="020F0502020204030204" pitchFamily="34" charset="0"/>
              </a:rPr>
              <a:t>ai sistemi gestionali di </a:t>
            </a:r>
            <a:r>
              <a:rPr lang="it-IT" sz="1000" dirty="0" smtClean="0">
                <a:solidFill>
                  <a:srgbClr val="002060"/>
                </a:solidFill>
                <a:latin typeface="Calibri" panose="020F0502020204030204" pitchFamily="34" charset="0"/>
              </a:rPr>
              <a:t>fabbrica</a:t>
            </a:r>
            <a:r>
              <a:rPr lang="it-IT" sz="1000" dirty="0">
                <a:solidFill>
                  <a:srgbClr val="002060"/>
                </a:solidFill>
                <a:latin typeface="Calibri" panose="020F0502020204030204" pitchFamily="34" charset="0"/>
              </a:rPr>
              <a:t>. </a:t>
            </a:r>
          </a:p>
          <a:p>
            <a:endParaRPr lang="it-IT" sz="1000" dirty="0" smtClean="0">
              <a:solidFill>
                <a:srgbClr val="002060"/>
              </a:solidFill>
              <a:latin typeface="Calibri" panose="020F0502020204030204" pitchFamily="34" charset="0"/>
            </a:endParaRPr>
          </a:p>
          <a:p>
            <a:pPr marL="0" indent="0">
              <a:buNone/>
            </a:pPr>
            <a:r>
              <a:rPr lang="it-IT" sz="1000" dirty="0" smtClean="0">
                <a:solidFill>
                  <a:srgbClr val="002060"/>
                </a:solidFill>
                <a:latin typeface="Calibri" panose="020F0502020204030204" pitchFamily="34" charset="0"/>
              </a:rPr>
              <a:t>Inoltre, </a:t>
            </a:r>
            <a:r>
              <a:rPr lang="it-IT" sz="1000" dirty="0">
                <a:solidFill>
                  <a:srgbClr val="002060"/>
                </a:solidFill>
                <a:latin typeface="Calibri" panose="020F0502020204030204" pitchFamily="34" charset="0"/>
              </a:rPr>
              <a:t>l’allegato A include tra i </a:t>
            </a:r>
            <a:r>
              <a:rPr lang="it-IT" sz="1000" b="1" dirty="0">
                <a:solidFill>
                  <a:srgbClr val="002060"/>
                </a:solidFill>
                <a:latin typeface="Calibri" panose="020F0502020204030204" pitchFamily="34" charset="0"/>
              </a:rPr>
              <a:t>beni funzionali alla trasformazione tecnologica e/o digitale delle imprese secondo il modello “Industria 4.0” </a:t>
            </a:r>
            <a:r>
              <a:rPr lang="it-IT" sz="1000" dirty="0">
                <a:solidFill>
                  <a:srgbClr val="002060"/>
                </a:solidFill>
                <a:latin typeface="Calibri" panose="020F0502020204030204" pitchFamily="34" charset="0"/>
              </a:rPr>
              <a:t>anche i </a:t>
            </a:r>
            <a:r>
              <a:rPr lang="it-IT" sz="1000" b="1" dirty="0">
                <a:solidFill>
                  <a:srgbClr val="002060"/>
                </a:solidFill>
                <a:latin typeface="Calibri" panose="020F0502020204030204" pitchFamily="34" charset="0"/>
              </a:rPr>
              <a:t>dispositivi, strumentazione e componentistica intelligente per l’integrazione, la </a:t>
            </a:r>
            <a:r>
              <a:rPr lang="it-IT" sz="1000" b="1" dirty="0" err="1">
                <a:solidFill>
                  <a:srgbClr val="002060"/>
                </a:solidFill>
                <a:latin typeface="Calibri" panose="020F0502020204030204" pitchFamily="34" charset="0"/>
              </a:rPr>
              <a:t>sensorizzazione</a:t>
            </a:r>
            <a:r>
              <a:rPr lang="it-IT" sz="1000" b="1" dirty="0">
                <a:solidFill>
                  <a:srgbClr val="002060"/>
                </a:solidFill>
                <a:latin typeface="Calibri" panose="020F0502020204030204" pitchFamily="34" charset="0"/>
              </a:rPr>
              <a:t> e/o l’interconnessione e il controllo automatico dei processi utilizzati anche nell’ammodernamento o nel </a:t>
            </a:r>
            <a:r>
              <a:rPr lang="it-IT" sz="1000" b="1" i="1" dirty="0" err="1">
                <a:solidFill>
                  <a:srgbClr val="002060"/>
                </a:solidFill>
                <a:latin typeface="Calibri" panose="020F0502020204030204" pitchFamily="34" charset="0"/>
              </a:rPr>
              <a:t>revamping</a:t>
            </a:r>
            <a:r>
              <a:rPr lang="it-IT" sz="1000" b="1" i="1" dirty="0">
                <a:solidFill>
                  <a:srgbClr val="002060"/>
                </a:solidFill>
                <a:latin typeface="Calibri" panose="020F0502020204030204" pitchFamily="34" charset="0"/>
              </a:rPr>
              <a:t> </a:t>
            </a:r>
            <a:r>
              <a:rPr lang="it-IT" sz="1000" b="1" dirty="0">
                <a:solidFill>
                  <a:srgbClr val="002060"/>
                </a:solidFill>
                <a:latin typeface="Calibri" panose="020F0502020204030204" pitchFamily="34" charset="0"/>
              </a:rPr>
              <a:t>dei sistemi di produzione esistenti</a:t>
            </a:r>
            <a:r>
              <a:rPr lang="it-IT" sz="1000" b="1" dirty="0" smtClean="0">
                <a:solidFill>
                  <a:srgbClr val="002060"/>
                </a:solidFill>
                <a:latin typeface="Calibri" panose="020F0502020204030204" pitchFamily="34" charset="0"/>
              </a:rPr>
              <a:t>.</a:t>
            </a:r>
          </a:p>
          <a:p>
            <a:pPr marL="0" indent="0">
              <a:buNone/>
            </a:pPr>
            <a:endParaRPr lang="it-IT" sz="1000" b="1" dirty="0">
              <a:solidFill>
                <a:srgbClr val="002060"/>
              </a:solidFill>
              <a:latin typeface="Calibri" panose="020F0502020204030204" pitchFamily="34" charset="0"/>
            </a:endParaRPr>
          </a:p>
          <a:p>
            <a:pPr marL="0" indent="0">
              <a:buNone/>
            </a:pPr>
            <a:r>
              <a:rPr lang="it-IT" sz="1000" i="1" u="sng" dirty="0">
                <a:solidFill>
                  <a:srgbClr val="002060"/>
                </a:solidFill>
                <a:latin typeface="Calibri" panose="020F0502020204030204" pitchFamily="34" charset="0"/>
              </a:rPr>
              <a:t>Sistemi per l’assicurazione della qualità e della sostenibilità</a:t>
            </a:r>
          </a:p>
          <a:p>
            <a:r>
              <a:rPr lang="it-IT" sz="1000" b="1" i="1" dirty="0" smtClean="0">
                <a:solidFill>
                  <a:srgbClr val="002060"/>
                </a:solidFill>
                <a:latin typeface="Calibri" panose="020F0502020204030204" pitchFamily="34" charset="0"/>
              </a:rPr>
              <a:t>…</a:t>
            </a:r>
          </a:p>
          <a:p>
            <a:pPr marL="0" indent="0">
              <a:buNone/>
            </a:pPr>
            <a:endParaRPr lang="it-IT" sz="1000" b="1" i="1" dirty="0">
              <a:solidFill>
                <a:srgbClr val="002060"/>
              </a:solidFill>
              <a:latin typeface="Calibri" panose="020F0502020204030204" pitchFamily="34" charset="0"/>
            </a:endParaRPr>
          </a:p>
          <a:p>
            <a:pPr marL="0" indent="0">
              <a:buNone/>
            </a:pPr>
            <a:r>
              <a:rPr lang="it-IT" sz="1000" i="1" u="sng" dirty="0">
                <a:solidFill>
                  <a:srgbClr val="002060"/>
                </a:solidFill>
                <a:latin typeface="Calibri" panose="020F0502020204030204" pitchFamily="34" charset="0"/>
              </a:rPr>
              <a:t>Dispositivi  per l’interazione uomo macchina e per il miglioramento dell’ergonomia e della sicurezza del posto di lavoro In Logica 4.0:</a:t>
            </a:r>
          </a:p>
          <a:p>
            <a:r>
              <a:rPr lang="it-IT" sz="1000" b="1" i="1" dirty="0">
                <a:solidFill>
                  <a:srgbClr val="002060"/>
                </a:solidFill>
                <a:latin typeface="Calibri" panose="020F0502020204030204" pitchFamily="34" charset="0"/>
              </a:rPr>
              <a:t>…</a:t>
            </a:r>
          </a:p>
          <a:p>
            <a:pPr marL="0" indent="0">
              <a:buNone/>
            </a:pPr>
            <a:endParaRPr lang="it-IT" sz="1000" dirty="0">
              <a:solidFill>
                <a:srgbClr val="002060"/>
              </a:solidFill>
              <a:latin typeface="Calibri" panose="020F0502020204030204" pitchFamily="34" charset="0"/>
            </a:endParaRPr>
          </a:p>
        </p:txBody>
      </p:sp>
      <p:sp>
        <p:nvSpPr>
          <p:cNvPr id="12"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30</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2539225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a:defRPr/>
            </a:pPr>
            <a:r>
              <a:rPr lang="it-IT" sz="2800" dirty="0" smtClean="0">
                <a:solidFill>
                  <a:srgbClr val="002060"/>
                </a:solidFill>
                <a:effectLst/>
                <a:latin typeface="Verdana" pitchFamily="34" charset="0"/>
              </a:rPr>
              <a:t>Piano Industria </a:t>
            </a:r>
            <a:r>
              <a:rPr lang="it-IT" sz="2800" dirty="0">
                <a:solidFill>
                  <a:srgbClr val="002060"/>
                </a:solidFill>
                <a:latin typeface="Verdana" pitchFamily="34" charset="0"/>
              </a:rPr>
              <a:t>4.0 – </a:t>
            </a:r>
            <a:r>
              <a:rPr lang="it-IT" sz="2800" i="1" dirty="0" smtClean="0">
                <a:solidFill>
                  <a:srgbClr val="002060"/>
                </a:solidFill>
                <a:latin typeface="Verdana" pitchFamily="34" charset="0"/>
              </a:rPr>
              <a:t>Analisi Allegato A</a:t>
            </a:r>
            <a:r>
              <a:rPr lang="it-IT" sz="2800" dirty="0" smtClean="0">
                <a:solidFill>
                  <a:srgbClr val="002060"/>
                </a:solidFill>
                <a:effectLst/>
                <a:latin typeface="Verdana" pitchFamily="34" charset="0"/>
              </a:rPr>
              <a:t> </a:t>
            </a:r>
            <a:endParaRPr lang="it-IT" sz="2800" dirty="0">
              <a:solidFill>
                <a:srgbClr val="002060"/>
              </a:solidFill>
              <a:effectLst/>
              <a:latin typeface="Verdana" pitchFamily="34" charset="0"/>
            </a:endParaRPr>
          </a:p>
        </p:txBody>
      </p:sp>
      <p:sp>
        <p:nvSpPr>
          <p:cNvPr id="10"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31</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
        <p:nvSpPr>
          <p:cNvPr id="9" name="CasellaDiTesto 8"/>
          <p:cNvSpPr txBox="1"/>
          <p:nvPr/>
        </p:nvSpPr>
        <p:spPr>
          <a:xfrm>
            <a:off x="427734" y="2132856"/>
            <a:ext cx="7992888" cy="461665"/>
          </a:xfrm>
          <a:prstGeom prst="rect">
            <a:avLst/>
          </a:prstGeom>
          <a:noFill/>
        </p:spPr>
        <p:txBody>
          <a:bodyPr wrap="square" rtlCol="0">
            <a:spAutoFit/>
          </a:bodyPr>
          <a:lstStyle/>
          <a:p>
            <a:pPr algn="ctr"/>
            <a:r>
              <a:rPr lang="it-IT" dirty="0" smtClean="0">
                <a:latin typeface="Calibri" panose="020F0502020204030204" pitchFamily="34" charset="0"/>
              </a:rPr>
              <a:t>Presentazione Ing. Enrico Espinosa </a:t>
            </a:r>
          </a:p>
        </p:txBody>
      </p:sp>
    </p:spTree>
    <p:extLst>
      <p:ext uri="{BB962C8B-B14F-4D97-AF65-F5344CB8AC3E}">
        <p14:creationId xmlns:p14="http://schemas.microsoft.com/office/powerpoint/2010/main" val="1447610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a:t>
            </a:r>
            <a:r>
              <a:rPr lang="it-IT" sz="2800" dirty="0">
                <a:solidFill>
                  <a:srgbClr val="002060"/>
                </a:solidFill>
                <a:effectLst/>
                <a:latin typeface="Verdana" pitchFamily="34" charset="0"/>
              </a:rPr>
              <a:t>4.0 – </a:t>
            </a:r>
            <a:r>
              <a:rPr lang="it-IT" sz="2800" i="1" dirty="0" smtClean="0">
                <a:solidFill>
                  <a:srgbClr val="002060"/>
                </a:solidFill>
                <a:effectLst/>
                <a:latin typeface="Verdana" pitchFamily="34" charset="0"/>
              </a:rPr>
              <a:t>Beni Agevolabili </a:t>
            </a:r>
            <a:endParaRPr lang="it-IT" sz="2800" dirty="0">
              <a:solidFill>
                <a:srgbClr val="002060"/>
              </a:solidFill>
              <a:effectLst/>
              <a:latin typeface="Verdana" pitchFamily="34" charset="0"/>
            </a:endParaRPr>
          </a:p>
        </p:txBody>
      </p:sp>
      <p:sp>
        <p:nvSpPr>
          <p:cNvPr id="10" name="Rettangolo 9"/>
          <p:cNvSpPr/>
          <p:nvPr/>
        </p:nvSpPr>
        <p:spPr>
          <a:xfrm>
            <a:off x="330560" y="949451"/>
            <a:ext cx="6696744" cy="400110"/>
          </a:xfrm>
          <a:prstGeom prst="rect">
            <a:avLst/>
          </a:prstGeom>
        </p:spPr>
        <p:txBody>
          <a:bodyPr wrap="square">
            <a:spAutoFit/>
          </a:bodyPr>
          <a:lstStyle/>
          <a:p>
            <a:r>
              <a:rPr lang="it-IT" sz="2000" b="1" dirty="0" smtClean="0">
                <a:solidFill>
                  <a:srgbClr val="002060"/>
                </a:solidFill>
                <a:latin typeface="+mj-lt"/>
              </a:rPr>
              <a:t>Allegato A – Beni MATERIALI – </a:t>
            </a:r>
            <a:r>
              <a:rPr lang="it-IT" sz="2000" b="1" dirty="0" err="1" smtClean="0">
                <a:solidFill>
                  <a:srgbClr val="002060"/>
                </a:solidFill>
                <a:latin typeface="+mj-lt"/>
              </a:rPr>
              <a:t>Iper</a:t>
            </a:r>
            <a:r>
              <a:rPr lang="it-IT" sz="2000" b="1" dirty="0" smtClean="0">
                <a:solidFill>
                  <a:srgbClr val="002060"/>
                </a:solidFill>
                <a:latin typeface="+mj-lt"/>
              </a:rPr>
              <a:t>-Ammortamento 250%</a:t>
            </a:r>
            <a:endParaRPr lang="it-IT" b="1" dirty="0">
              <a:solidFill>
                <a:srgbClr val="002060"/>
              </a:solidFill>
              <a:latin typeface="+mj-lt"/>
            </a:endParaRPr>
          </a:p>
        </p:txBody>
      </p:sp>
      <p:sp>
        <p:nvSpPr>
          <p:cNvPr id="12"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32</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
        <p:nvSpPr>
          <p:cNvPr id="6" name="Rettangolo 5"/>
          <p:cNvSpPr/>
          <p:nvPr/>
        </p:nvSpPr>
        <p:spPr>
          <a:xfrm>
            <a:off x="706499" y="1576351"/>
            <a:ext cx="7673984" cy="707886"/>
          </a:xfrm>
          <a:prstGeom prst="rect">
            <a:avLst/>
          </a:prstGeom>
        </p:spPr>
        <p:txBody>
          <a:bodyPr wrap="square">
            <a:spAutoFit/>
          </a:bodyPr>
          <a:lstStyle/>
          <a:p>
            <a:pPr marL="457200" indent="-457200">
              <a:buFont typeface="+mj-lt"/>
              <a:buAutoNum type="arabicPeriod"/>
            </a:pPr>
            <a:endParaRPr lang="it-IT" sz="2000" dirty="0" smtClean="0">
              <a:solidFill>
                <a:srgbClr val="002060"/>
              </a:solidFill>
              <a:latin typeface="Verdana" panose="020B0604030504040204" pitchFamily="34" charset="0"/>
            </a:endParaRPr>
          </a:p>
          <a:p>
            <a:endParaRPr lang="it-IT" sz="2000" dirty="0">
              <a:solidFill>
                <a:srgbClr val="002060"/>
              </a:solidFill>
              <a:latin typeface="Verdana" panose="020B0604030504040204" pitchFamily="34" charset="0"/>
            </a:endParaRPr>
          </a:p>
        </p:txBody>
      </p:sp>
      <p:sp>
        <p:nvSpPr>
          <p:cNvPr id="8" name="Text Box 7"/>
          <p:cNvSpPr txBox="1">
            <a:spLocks noChangeArrowheads="1"/>
          </p:cNvSpPr>
          <p:nvPr/>
        </p:nvSpPr>
        <p:spPr bwMode="auto">
          <a:xfrm>
            <a:off x="444566" y="1576351"/>
            <a:ext cx="8197850" cy="466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r>
              <a:rPr lang="it-IT" sz="2000" u="sng" dirty="0" smtClean="0">
                <a:solidFill>
                  <a:srgbClr val="002060"/>
                </a:solidFill>
                <a:latin typeface="+mn-lt"/>
              </a:rPr>
              <a:t>Beni </a:t>
            </a:r>
            <a:r>
              <a:rPr lang="it-IT" sz="2000" u="sng" dirty="0">
                <a:solidFill>
                  <a:srgbClr val="002060"/>
                </a:solidFill>
                <a:latin typeface="+mn-lt"/>
              </a:rPr>
              <a:t>strumentali il cui funzionamento è controllato da sistemi computerizzati o gestito tramite opportuni sensori e azionamenti</a:t>
            </a:r>
            <a:r>
              <a:rPr lang="it-IT" sz="2000" u="sng" dirty="0" smtClean="0">
                <a:solidFill>
                  <a:srgbClr val="002060"/>
                </a:solidFill>
                <a:latin typeface="+mn-lt"/>
              </a:rPr>
              <a:t>:</a:t>
            </a:r>
          </a:p>
          <a:p>
            <a:pPr marL="0" indent="0">
              <a:buNone/>
            </a:pPr>
            <a:endParaRPr lang="it-IT" sz="2000" dirty="0">
              <a:solidFill>
                <a:srgbClr val="002060"/>
              </a:solidFill>
              <a:latin typeface="+mn-lt"/>
            </a:endParaRPr>
          </a:p>
          <a:p>
            <a:pPr marL="0" indent="0">
              <a:buNone/>
            </a:pPr>
            <a:r>
              <a:rPr lang="it-IT" sz="1800" b="1" dirty="0" smtClean="0">
                <a:solidFill>
                  <a:srgbClr val="002060"/>
                </a:solidFill>
                <a:latin typeface="+mn-lt"/>
              </a:rPr>
              <a:t>1. macchine </a:t>
            </a:r>
            <a:r>
              <a:rPr lang="it-IT" sz="1800" b="1" dirty="0">
                <a:solidFill>
                  <a:srgbClr val="002060"/>
                </a:solidFill>
                <a:latin typeface="+mn-lt"/>
              </a:rPr>
              <a:t>utensili per asportazione</a:t>
            </a:r>
            <a:r>
              <a:rPr lang="it-IT" sz="1800" dirty="0">
                <a:solidFill>
                  <a:srgbClr val="002060"/>
                </a:solidFill>
                <a:latin typeface="+mn-lt"/>
              </a:rPr>
              <a:t>: </a:t>
            </a:r>
            <a:r>
              <a:rPr lang="it-IT" sz="1800" i="1" dirty="0">
                <a:solidFill>
                  <a:srgbClr val="002060"/>
                </a:solidFill>
                <a:latin typeface="+mn-lt"/>
              </a:rPr>
              <a:t>in tale contesto si fa riferimento a tutte le macchine atte alla trasformazione di pezzi, indipendentemente dal materiale lavorato (metallo, compositi, marmo, polimeri, legno, ceramica, ecc.). Ne sono un esempio torni a CN, centri di lavoro, centri di rettifica, ecc</a:t>
            </a:r>
            <a:r>
              <a:rPr lang="it-IT" sz="1800" i="1" dirty="0" smtClean="0">
                <a:solidFill>
                  <a:srgbClr val="002060"/>
                </a:solidFill>
                <a:latin typeface="+mn-lt"/>
              </a:rPr>
              <a:t>.</a:t>
            </a:r>
            <a:r>
              <a:rPr lang="it-IT" sz="1800" dirty="0" smtClean="0">
                <a:solidFill>
                  <a:srgbClr val="002060"/>
                </a:solidFill>
                <a:latin typeface="+mn-lt"/>
              </a:rPr>
              <a:t>;</a:t>
            </a:r>
          </a:p>
          <a:p>
            <a:pPr marL="0" indent="0">
              <a:buNone/>
            </a:pPr>
            <a:endParaRPr lang="it-IT" sz="1800" dirty="0">
              <a:solidFill>
                <a:srgbClr val="002060"/>
              </a:solidFill>
              <a:latin typeface="+mn-lt"/>
            </a:endParaRPr>
          </a:p>
          <a:p>
            <a:pPr marL="0" indent="0">
              <a:buNone/>
            </a:pPr>
            <a:r>
              <a:rPr lang="it-IT" sz="1800" b="1" dirty="0" smtClean="0">
                <a:solidFill>
                  <a:srgbClr val="002060"/>
                </a:solidFill>
                <a:latin typeface="+mn-lt"/>
              </a:rPr>
              <a:t>2</a:t>
            </a:r>
            <a:r>
              <a:rPr lang="it-IT" sz="1800" b="1" dirty="0">
                <a:solidFill>
                  <a:srgbClr val="002060"/>
                </a:solidFill>
                <a:latin typeface="+mn-lt"/>
              </a:rPr>
              <a:t>.</a:t>
            </a:r>
            <a:r>
              <a:rPr lang="it-IT" sz="1800" b="1" dirty="0" smtClean="0">
                <a:solidFill>
                  <a:srgbClr val="002060"/>
                </a:solidFill>
                <a:latin typeface="+mn-lt"/>
              </a:rPr>
              <a:t> macchine </a:t>
            </a:r>
            <a:r>
              <a:rPr lang="it-IT" sz="1800" b="1" dirty="0">
                <a:solidFill>
                  <a:srgbClr val="002060"/>
                </a:solidFill>
                <a:latin typeface="+mn-lt"/>
              </a:rPr>
              <a:t>utensili operanti con laser e altri processi a flusso di energia (ad esempio plasma, </a:t>
            </a:r>
            <a:r>
              <a:rPr lang="it-IT" sz="1800" b="1" i="1" dirty="0" err="1">
                <a:solidFill>
                  <a:srgbClr val="002060"/>
                </a:solidFill>
                <a:latin typeface="+mn-lt"/>
              </a:rPr>
              <a:t>waterjet</a:t>
            </a:r>
            <a:r>
              <a:rPr lang="it-IT" sz="1800" b="1" dirty="0">
                <a:solidFill>
                  <a:srgbClr val="002060"/>
                </a:solidFill>
                <a:latin typeface="+mn-lt"/>
              </a:rPr>
              <a:t>, fascio di elettroni), elettroerosione, processi elettrochimici</a:t>
            </a:r>
            <a:r>
              <a:rPr lang="it-IT" sz="1800" dirty="0">
                <a:solidFill>
                  <a:srgbClr val="002060"/>
                </a:solidFill>
                <a:latin typeface="+mn-lt"/>
              </a:rPr>
              <a:t>: </a:t>
            </a:r>
            <a:r>
              <a:rPr lang="it-IT" sz="1800" i="1" dirty="0">
                <a:solidFill>
                  <a:srgbClr val="002060"/>
                </a:solidFill>
                <a:latin typeface="+mn-lt"/>
              </a:rPr>
              <a:t>sono comprese, per esempio, macchine per la lavorazione a ultrasuono (USM), a getto abrasivo (AJM), </a:t>
            </a:r>
            <a:r>
              <a:rPr lang="it-IT" sz="1800" i="1" dirty="0" err="1">
                <a:solidFill>
                  <a:srgbClr val="002060"/>
                </a:solidFill>
                <a:latin typeface="+mn-lt"/>
              </a:rPr>
              <a:t>waterjet</a:t>
            </a:r>
            <a:r>
              <a:rPr lang="it-IT" sz="1800" i="1" dirty="0">
                <a:solidFill>
                  <a:srgbClr val="002060"/>
                </a:solidFill>
                <a:latin typeface="+mn-lt"/>
              </a:rPr>
              <a:t>(WJM), chimiche (CHM), elettrochimiche (ECM), elettroerosione (EDM), taglio laser (LBM), con fascio di elettroni o di ioni (EBM), plasma (PAM), ecc.</a:t>
            </a:r>
            <a:r>
              <a:rPr lang="it-IT" sz="1800" dirty="0">
                <a:solidFill>
                  <a:srgbClr val="002060"/>
                </a:solidFill>
                <a:latin typeface="+mn-lt"/>
              </a:rPr>
              <a:t>; </a:t>
            </a:r>
          </a:p>
          <a:p>
            <a:pPr marL="0" indent="0">
              <a:buNone/>
            </a:pPr>
            <a:endParaRPr lang="it-IT" sz="2000" dirty="0" smtClean="0">
              <a:solidFill>
                <a:srgbClr val="002060"/>
              </a:solidFill>
              <a:latin typeface="+mn-lt"/>
            </a:endParaRPr>
          </a:p>
        </p:txBody>
      </p:sp>
    </p:spTree>
    <p:extLst>
      <p:ext uri="{BB962C8B-B14F-4D97-AF65-F5344CB8AC3E}">
        <p14:creationId xmlns:p14="http://schemas.microsoft.com/office/powerpoint/2010/main" val="478543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a:t>
            </a:r>
            <a:r>
              <a:rPr lang="it-IT" sz="2800" dirty="0">
                <a:solidFill>
                  <a:srgbClr val="002060"/>
                </a:solidFill>
                <a:effectLst/>
                <a:latin typeface="Verdana" pitchFamily="34" charset="0"/>
              </a:rPr>
              <a:t>4.0 – </a:t>
            </a:r>
            <a:r>
              <a:rPr lang="it-IT" sz="2800" i="1" dirty="0" smtClean="0">
                <a:solidFill>
                  <a:srgbClr val="002060"/>
                </a:solidFill>
                <a:effectLst/>
                <a:latin typeface="Verdana" pitchFamily="34" charset="0"/>
              </a:rPr>
              <a:t>Beni Agevolabili </a:t>
            </a:r>
            <a:endParaRPr lang="it-IT" sz="2800" dirty="0">
              <a:solidFill>
                <a:srgbClr val="002060"/>
              </a:solidFill>
              <a:effectLst/>
              <a:latin typeface="Verdana" pitchFamily="34" charset="0"/>
            </a:endParaRPr>
          </a:p>
        </p:txBody>
      </p:sp>
      <p:sp>
        <p:nvSpPr>
          <p:cNvPr id="12"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33</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
        <p:nvSpPr>
          <p:cNvPr id="6" name="Rettangolo 5"/>
          <p:cNvSpPr/>
          <p:nvPr/>
        </p:nvSpPr>
        <p:spPr>
          <a:xfrm>
            <a:off x="706499" y="1576351"/>
            <a:ext cx="7673984" cy="707886"/>
          </a:xfrm>
          <a:prstGeom prst="rect">
            <a:avLst/>
          </a:prstGeom>
        </p:spPr>
        <p:txBody>
          <a:bodyPr wrap="square">
            <a:spAutoFit/>
          </a:bodyPr>
          <a:lstStyle/>
          <a:p>
            <a:pPr marL="457200" indent="-457200">
              <a:buFont typeface="+mj-lt"/>
              <a:buAutoNum type="arabicPeriod"/>
            </a:pPr>
            <a:endParaRPr lang="it-IT" sz="2000" dirty="0" smtClean="0">
              <a:solidFill>
                <a:srgbClr val="002060"/>
              </a:solidFill>
              <a:latin typeface="Verdana" panose="020B0604030504040204" pitchFamily="34" charset="0"/>
            </a:endParaRPr>
          </a:p>
          <a:p>
            <a:endParaRPr lang="it-IT" sz="2000" dirty="0">
              <a:solidFill>
                <a:srgbClr val="002060"/>
              </a:solidFill>
              <a:latin typeface="Verdana" panose="020B0604030504040204" pitchFamily="34" charset="0"/>
            </a:endParaRPr>
          </a:p>
        </p:txBody>
      </p:sp>
      <p:sp>
        <p:nvSpPr>
          <p:cNvPr id="8" name="Text Box 7"/>
          <p:cNvSpPr txBox="1">
            <a:spLocks noChangeArrowheads="1"/>
          </p:cNvSpPr>
          <p:nvPr/>
        </p:nvSpPr>
        <p:spPr bwMode="auto">
          <a:xfrm>
            <a:off x="444566" y="1412776"/>
            <a:ext cx="8197850" cy="397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r>
              <a:rPr lang="it-IT" sz="1800" b="1" dirty="0" smtClean="0">
                <a:solidFill>
                  <a:srgbClr val="002060"/>
                </a:solidFill>
                <a:latin typeface="+mn-lt"/>
              </a:rPr>
              <a:t>3. macchine </a:t>
            </a:r>
            <a:r>
              <a:rPr lang="it-IT" sz="1800" b="1" dirty="0">
                <a:solidFill>
                  <a:srgbClr val="002060"/>
                </a:solidFill>
                <a:latin typeface="+mn-lt"/>
              </a:rPr>
              <a:t>e impianti per la realizzazione di prodotti mediante la trasformazione dei materiali e delle materie prime: </a:t>
            </a:r>
            <a:r>
              <a:rPr lang="it-IT" sz="1800" i="1" dirty="0">
                <a:solidFill>
                  <a:srgbClr val="002060"/>
                </a:solidFill>
                <a:latin typeface="+mn-lt"/>
              </a:rPr>
              <a:t>in questo caso, si intendono macchine e impianti impiegati nell’industria manifatturiera discreta, nell’industria di processo e in quella di trasformazione che devono essere dotati di proprietà di </a:t>
            </a:r>
            <a:r>
              <a:rPr lang="it-IT" sz="1800" i="1" dirty="0" err="1">
                <a:solidFill>
                  <a:srgbClr val="002060"/>
                </a:solidFill>
                <a:latin typeface="+mn-lt"/>
              </a:rPr>
              <a:t>riconfigurabilitào</a:t>
            </a:r>
            <a:r>
              <a:rPr lang="it-IT" sz="1800" i="1" dirty="0">
                <a:solidFill>
                  <a:srgbClr val="002060"/>
                </a:solidFill>
                <a:latin typeface="+mn-lt"/>
              </a:rPr>
              <a:t> flessibilità (sia per quanto riguarda le tipologie di operazioni che possono essere eseguite, sia per quanto riguarda la gestione dei flussi all’interno dell’impianto). Nel rispetto delle condizioni sopra esposte, la voce nell’elenco è applicabile indipendentemente dal prodotto (o semilavorato) realizzato o trasformato o trattato e dal relativo ciclo tecnologico e indipendentemente dal tipo di realizzazione o trasformazione o trattamento (meccanico, chimico, fisico, ecc.) indotto sul prodotto o semilavorato. Per impianto o porzione di impianto si intende un insieme di macchine connesse fisicamente tra di loro anche se ogni macchina o attrezzatura funziona in maniera indipendente. L’impianto gode del beneficio fiscale anche nel caso in cui i singoli componenti provengano da fornitori diversi; </a:t>
            </a:r>
          </a:p>
        </p:txBody>
      </p:sp>
    </p:spTree>
    <p:extLst>
      <p:ext uri="{BB962C8B-B14F-4D97-AF65-F5344CB8AC3E}">
        <p14:creationId xmlns:p14="http://schemas.microsoft.com/office/powerpoint/2010/main" val="1982266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a:t>
            </a:r>
            <a:r>
              <a:rPr lang="it-IT" sz="2800" dirty="0">
                <a:solidFill>
                  <a:srgbClr val="002060"/>
                </a:solidFill>
                <a:effectLst/>
                <a:latin typeface="Verdana" pitchFamily="34" charset="0"/>
              </a:rPr>
              <a:t>4.0 – </a:t>
            </a:r>
            <a:r>
              <a:rPr lang="it-IT" sz="2800" i="1" dirty="0" smtClean="0">
                <a:solidFill>
                  <a:srgbClr val="002060"/>
                </a:solidFill>
                <a:effectLst/>
                <a:latin typeface="Verdana" pitchFamily="34" charset="0"/>
              </a:rPr>
              <a:t>Beni Agevolabili </a:t>
            </a:r>
            <a:endParaRPr lang="it-IT" sz="2800" dirty="0">
              <a:solidFill>
                <a:srgbClr val="002060"/>
              </a:solidFill>
              <a:effectLst/>
              <a:latin typeface="Verdana" pitchFamily="34" charset="0"/>
            </a:endParaRPr>
          </a:p>
        </p:txBody>
      </p:sp>
      <p:sp>
        <p:nvSpPr>
          <p:cNvPr id="12"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34</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
        <p:nvSpPr>
          <p:cNvPr id="6" name="Rettangolo 5"/>
          <p:cNvSpPr/>
          <p:nvPr/>
        </p:nvSpPr>
        <p:spPr>
          <a:xfrm>
            <a:off x="706499" y="1576351"/>
            <a:ext cx="7673984" cy="707886"/>
          </a:xfrm>
          <a:prstGeom prst="rect">
            <a:avLst/>
          </a:prstGeom>
        </p:spPr>
        <p:txBody>
          <a:bodyPr wrap="square">
            <a:spAutoFit/>
          </a:bodyPr>
          <a:lstStyle/>
          <a:p>
            <a:pPr marL="457200" indent="-457200">
              <a:buFont typeface="+mj-lt"/>
              <a:buAutoNum type="arabicPeriod"/>
            </a:pPr>
            <a:endParaRPr lang="it-IT" sz="2000" dirty="0" smtClean="0">
              <a:solidFill>
                <a:srgbClr val="002060"/>
              </a:solidFill>
              <a:latin typeface="Verdana" panose="020B0604030504040204" pitchFamily="34" charset="0"/>
            </a:endParaRPr>
          </a:p>
          <a:p>
            <a:endParaRPr lang="it-IT" sz="2000" dirty="0">
              <a:solidFill>
                <a:srgbClr val="002060"/>
              </a:solidFill>
              <a:latin typeface="Verdana" panose="020B0604030504040204" pitchFamily="34" charset="0"/>
            </a:endParaRPr>
          </a:p>
        </p:txBody>
      </p:sp>
      <p:sp>
        <p:nvSpPr>
          <p:cNvPr id="8" name="Text Box 7"/>
          <p:cNvSpPr txBox="1">
            <a:spLocks noChangeArrowheads="1"/>
          </p:cNvSpPr>
          <p:nvPr/>
        </p:nvSpPr>
        <p:spPr bwMode="auto">
          <a:xfrm>
            <a:off x="444566" y="1077644"/>
            <a:ext cx="8197850" cy="541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r>
              <a:rPr lang="it-IT" sz="1800" b="1" dirty="0" smtClean="0">
                <a:solidFill>
                  <a:srgbClr val="002060"/>
                </a:solidFill>
                <a:latin typeface="Calibri" panose="020F0502020204030204" pitchFamily="34" charset="0"/>
              </a:rPr>
              <a:t>4. macchine </a:t>
            </a:r>
            <a:r>
              <a:rPr lang="it-IT" sz="1800" b="1" dirty="0">
                <a:solidFill>
                  <a:srgbClr val="002060"/>
                </a:solidFill>
                <a:latin typeface="Calibri" panose="020F0502020204030204" pitchFamily="34" charset="0"/>
              </a:rPr>
              <a:t>utensili per la deformazione plastica dei metalli e altri materiali</a:t>
            </a:r>
            <a:r>
              <a:rPr lang="it-IT" sz="1800" dirty="0">
                <a:solidFill>
                  <a:srgbClr val="002060"/>
                </a:solidFill>
                <a:latin typeface="Calibri" panose="020F0502020204030204" pitchFamily="34" charset="0"/>
              </a:rPr>
              <a:t>: </a:t>
            </a:r>
            <a:r>
              <a:rPr lang="it-IT" sz="1800" i="1" dirty="0">
                <a:solidFill>
                  <a:srgbClr val="002060"/>
                </a:solidFill>
                <a:latin typeface="Calibri" panose="020F0502020204030204" pitchFamily="34" charset="0"/>
              </a:rPr>
              <a:t>si intendono tutte quelle macchine che eseguono la deformazione plastica operanti sia a freddo che a caldo. Ne sono un esempio presse, punzonatrici a CN, laminatoi, </a:t>
            </a:r>
            <a:r>
              <a:rPr lang="it-IT" sz="1800" i="1" dirty="0" err="1">
                <a:solidFill>
                  <a:srgbClr val="002060"/>
                </a:solidFill>
                <a:latin typeface="Calibri" panose="020F0502020204030204" pitchFamily="34" charset="0"/>
              </a:rPr>
              <a:t>pannellatrici</a:t>
            </a:r>
            <a:r>
              <a:rPr lang="it-IT" sz="1800" i="1" dirty="0">
                <a:solidFill>
                  <a:srgbClr val="002060"/>
                </a:solidFill>
                <a:latin typeface="Calibri" panose="020F0502020204030204" pitchFamily="34" charset="0"/>
              </a:rPr>
              <a:t>, trafilatrici, ecc</a:t>
            </a:r>
            <a:r>
              <a:rPr lang="it-IT" sz="1800" i="1" dirty="0" smtClean="0">
                <a:solidFill>
                  <a:srgbClr val="002060"/>
                </a:solidFill>
                <a:latin typeface="Calibri" panose="020F0502020204030204" pitchFamily="34" charset="0"/>
              </a:rPr>
              <a:t>.</a:t>
            </a:r>
            <a:r>
              <a:rPr lang="it-IT" sz="1800" dirty="0" smtClean="0">
                <a:solidFill>
                  <a:srgbClr val="002060"/>
                </a:solidFill>
                <a:latin typeface="Calibri" panose="020F0502020204030204" pitchFamily="34" charset="0"/>
              </a:rPr>
              <a:t>;</a:t>
            </a:r>
          </a:p>
          <a:p>
            <a:pPr marL="0" indent="0">
              <a:buNone/>
            </a:pPr>
            <a:endParaRPr lang="it-IT" sz="1800" dirty="0">
              <a:solidFill>
                <a:srgbClr val="002060"/>
              </a:solidFill>
              <a:latin typeface="Calibri" panose="020F0502020204030204" pitchFamily="34" charset="0"/>
            </a:endParaRPr>
          </a:p>
          <a:p>
            <a:pPr marL="0" indent="0">
              <a:buNone/>
            </a:pPr>
            <a:r>
              <a:rPr lang="it-IT" sz="1800" b="1" dirty="0" smtClean="0">
                <a:solidFill>
                  <a:srgbClr val="002060"/>
                </a:solidFill>
                <a:latin typeface="Calibri" panose="020F0502020204030204" pitchFamily="34" charset="0"/>
              </a:rPr>
              <a:t>5. macchine </a:t>
            </a:r>
            <a:r>
              <a:rPr lang="it-IT" sz="1800" b="1" dirty="0">
                <a:solidFill>
                  <a:srgbClr val="002060"/>
                </a:solidFill>
                <a:latin typeface="Calibri" panose="020F0502020204030204" pitchFamily="34" charset="0"/>
              </a:rPr>
              <a:t>utensili per l’assemblaggio, la giunzione e la saldatura</a:t>
            </a:r>
            <a:r>
              <a:rPr lang="it-IT" sz="1800" i="1" dirty="0">
                <a:solidFill>
                  <a:srgbClr val="002060"/>
                </a:solidFill>
                <a:latin typeface="Calibri" panose="020F0502020204030204" pitchFamily="34" charset="0"/>
              </a:rPr>
              <a:t>: in questo caso possono essere compresi anche linee, celle e sistemi di assemblaggio</a:t>
            </a:r>
            <a:r>
              <a:rPr lang="it-IT" sz="1800" dirty="0" smtClean="0">
                <a:solidFill>
                  <a:srgbClr val="002060"/>
                </a:solidFill>
                <a:latin typeface="Calibri" panose="020F0502020204030204" pitchFamily="34" charset="0"/>
              </a:rPr>
              <a:t>;</a:t>
            </a:r>
          </a:p>
          <a:p>
            <a:pPr marL="0" indent="0">
              <a:buNone/>
            </a:pPr>
            <a:endParaRPr lang="it-IT" sz="1800" dirty="0">
              <a:solidFill>
                <a:srgbClr val="002060"/>
              </a:solidFill>
              <a:latin typeface="Calibri" panose="020F0502020204030204" pitchFamily="34" charset="0"/>
            </a:endParaRPr>
          </a:p>
          <a:p>
            <a:pPr marL="0" indent="0">
              <a:buNone/>
            </a:pPr>
            <a:r>
              <a:rPr lang="it-IT" sz="1800" b="1" dirty="0" smtClean="0">
                <a:solidFill>
                  <a:srgbClr val="002060"/>
                </a:solidFill>
                <a:latin typeface="Calibri" panose="020F0502020204030204" pitchFamily="34" charset="0"/>
              </a:rPr>
              <a:t>6. macchine </a:t>
            </a:r>
            <a:r>
              <a:rPr lang="it-IT" sz="1800" b="1" dirty="0">
                <a:solidFill>
                  <a:srgbClr val="002060"/>
                </a:solidFill>
                <a:latin typeface="Calibri" panose="020F0502020204030204" pitchFamily="34" charset="0"/>
              </a:rPr>
              <a:t>per il confezionamento e l’imballaggio</a:t>
            </a:r>
            <a:r>
              <a:rPr lang="it-IT" sz="1800" dirty="0">
                <a:solidFill>
                  <a:srgbClr val="002060"/>
                </a:solidFill>
                <a:latin typeface="Calibri" panose="020F0502020204030204" pitchFamily="34" charset="0"/>
              </a:rPr>
              <a:t>: </a:t>
            </a:r>
            <a:r>
              <a:rPr lang="it-IT" sz="1800" i="1" dirty="0">
                <a:solidFill>
                  <a:srgbClr val="002060"/>
                </a:solidFill>
                <a:latin typeface="Calibri" panose="020F0502020204030204" pitchFamily="34" charset="0"/>
              </a:rPr>
              <a:t>queste possono includere per esempio macchine adibite al packaging e all’imbottigliamento</a:t>
            </a:r>
            <a:r>
              <a:rPr lang="it-IT" sz="1800" dirty="0" smtClean="0">
                <a:solidFill>
                  <a:srgbClr val="002060"/>
                </a:solidFill>
                <a:latin typeface="Calibri" panose="020F0502020204030204" pitchFamily="34" charset="0"/>
              </a:rPr>
              <a:t>;</a:t>
            </a:r>
          </a:p>
          <a:p>
            <a:pPr marL="0" indent="0">
              <a:buNone/>
            </a:pPr>
            <a:endParaRPr lang="it-IT" sz="1800" dirty="0">
              <a:solidFill>
                <a:srgbClr val="002060"/>
              </a:solidFill>
              <a:latin typeface="Calibri" panose="020F0502020204030204" pitchFamily="34" charset="0"/>
            </a:endParaRPr>
          </a:p>
          <a:p>
            <a:pPr marL="0" indent="0">
              <a:buNone/>
            </a:pPr>
            <a:r>
              <a:rPr lang="it-IT" sz="1800" b="1" dirty="0" smtClean="0">
                <a:solidFill>
                  <a:srgbClr val="002060"/>
                </a:solidFill>
                <a:latin typeface="Calibri" panose="020F0502020204030204" pitchFamily="34" charset="0"/>
              </a:rPr>
              <a:t>7. macchine </a:t>
            </a:r>
            <a:r>
              <a:rPr lang="it-IT" sz="1800" b="1" dirty="0">
                <a:solidFill>
                  <a:srgbClr val="002060"/>
                </a:solidFill>
                <a:latin typeface="Calibri" panose="020F0502020204030204" pitchFamily="34" charset="0"/>
              </a:rPr>
              <a:t>utensili di de-produzione e </a:t>
            </a:r>
            <a:r>
              <a:rPr lang="it-IT" sz="1800" b="1" dirty="0" err="1">
                <a:solidFill>
                  <a:srgbClr val="002060"/>
                </a:solidFill>
                <a:latin typeface="Calibri" panose="020F0502020204030204" pitchFamily="34" charset="0"/>
              </a:rPr>
              <a:t>riconfezionamento</a:t>
            </a:r>
            <a:r>
              <a:rPr lang="it-IT" sz="1800" b="1" dirty="0">
                <a:solidFill>
                  <a:srgbClr val="002060"/>
                </a:solidFill>
                <a:latin typeface="Calibri" panose="020F0502020204030204" pitchFamily="34" charset="0"/>
              </a:rPr>
              <a:t> per recuperare materiali e funzioni da scarti industriali e prodotti di ritorno a fine vita (ad esempio macchine per il </a:t>
            </a:r>
            <a:r>
              <a:rPr lang="it-IT" sz="1800" b="1" dirty="0" err="1">
                <a:solidFill>
                  <a:srgbClr val="002060"/>
                </a:solidFill>
                <a:latin typeface="Calibri" panose="020F0502020204030204" pitchFamily="34" charset="0"/>
              </a:rPr>
              <a:t>disassemblaggio</a:t>
            </a:r>
            <a:r>
              <a:rPr lang="it-IT" sz="1800" b="1" dirty="0">
                <a:solidFill>
                  <a:srgbClr val="002060"/>
                </a:solidFill>
                <a:latin typeface="Calibri" panose="020F0502020204030204" pitchFamily="34" charset="0"/>
              </a:rPr>
              <a:t>, la separazione, la frantumazione, il recupero chimico)</a:t>
            </a:r>
            <a:r>
              <a:rPr lang="it-IT" sz="1800" dirty="0">
                <a:solidFill>
                  <a:srgbClr val="002060"/>
                </a:solidFill>
                <a:latin typeface="Calibri" panose="020F0502020204030204" pitchFamily="34" charset="0"/>
              </a:rPr>
              <a:t>: </a:t>
            </a:r>
            <a:r>
              <a:rPr lang="it-IT" sz="1800" i="1" dirty="0">
                <a:solidFill>
                  <a:srgbClr val="002060"/>
                </a:solidFill>
                <a:latin typeface="Calibri" panose="020F0502020204030204" pitchFamily="34" charset="0"/>
              </a:rPr>
              <a:t>sono inclusi i dispositivi che, in un’ottica di economia circolare, sono finalizzati al riutilizzo diretto, alla riparazione, al </a:t>
            </a:r>
            <a:r>
              <a:rPr lang="it-IT" sz="1800" i="1" dirty="0" err="1">
                <a:solidFill>
                  <a:srgbClr val="002060"/>
                </a:solidFill>
                <a:latin typeface="Calibri" panose="020F0502020204030204" pitchFamily="34" charset="0"/>
              </a:rPr>
              <a:t>remanufacturinge</a:t>
            </a:r>
            <a:r>
              <a:rPr lang="it-IT" sz="1800" i="1" dirty="0">
                <a:solidFill>
                  <a:srgbClr val="002060"/>
                </a:solidFill>
                <a:latin typeface="Calibri" panose="020F0502020204030204" pitchFamily="34" charset="0"/>
              </a:rPr>
              <a:t> al riciclo/riutilizzo delle materie prime. Sono da ritenersi escluse le macchine finalizzate allo smaltimento in discarica e quelle finalizzate al recupero energetico</a:t>
            </a:r>
            <a:r>
              <a:rPr lang="it-IT" sz="1800" dirty="0">
                <a:solidFill>
                  <a:srgbClr val="002060"/>
                </a:solidFill>
                <a:latin typeface="Calibri" panose="020F0502020204030204" pitchFamily="34" charset="0"/>
              </a:rPr>
              <a:t>; </a:t>
            </a:r>
          </a:p>
        </p:txBody>
      </p:sp>
    </p:spTree>
    <p:extLst>
      <p:ext uri="{BB962C8B-B14F-4D97-AF65-F5344CB8AC3E}">
        <p14:creationId xmlns:p14="http://schemas.microsoft.com/office/powerpoint/2010/main" val="4238657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a:t>
            </a:r>
            <a:r>
              <a:rPr lang="it-IT" sz="2800" dirty="0">
                <a:solidFill>
                  <a:srgbClr val="002060"/>
                </a:solidFill>
                <a:effectLst/>
                <a:latin typeface="Verdana" pitchFamily="34" charset="0"/>
              </a:rPr>
              <a:t>4.0 – </a:t>
            </a:r>
            <a:r>
              <a:rPr lang="it-IT" sz="2800" i="1" dirty="0" smtClean="0">
                <a:solidFill>
                  <a:srgbClr val="002060"/>
                </a:solidFill>
                <a:effectLst/>
                <a:latin typeface="Verdana" pitchFamily="34" charset="0"/>
              </a:rPr>
              <a:t>Beni Agevolabili </a:t>
            </a:r>
            <a:endParaRPr lang="it-IT" sz="2800" dirty="0">
              <a:solidFill>
                <a:srgbClr val="002060"/>
              </a:solidFill>
              <a:effectLst/>
              <a:latin typeface="Verdana" pitchFamily="34" charset="0"/>
            </a:endParaRPr>
          </a:p>
        </p:txBody>
      </p:sp>
      <p:sp>
        <p:nvSpPr>
          <p:cNvPr id="12"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35</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
        <p:nvSpPr>
          <p:cNvPr id="6" name="Rettangolo 5"/>
          <p:cNvSpPr/>
          <p:nvPr/>
        </p:nvSpPr>
        <p:spPr>
          <a:xfrm>
            <a:off x="706499" y="1576351"/>
            <a:ext cx="7673984" cy="707886"/>
          </a:xfrm>
          <a:prstGeom prst="rect">
            <a:avLst/>
          </a:prstGeom>
        </p:spPr>
        <p:txBody>
          <a:bodyPr wrap="square">
            <a:spAutoFit/>
          </a:bodyPr>
          <a:lstStyle/>
          <a:p>
            <a:pPr marL="457200" indent="-457200">
              <a:buFont typeface="+mj-lt"/>
              <a:buAutoNum type="arabicPeriod"/>
            </a:pPr>
            <a:endParaRPr lang="it-IT" sz="2000" dirty="0" smtClean="0">
              <a:solidFill>
                <a:srgbClr val="002060"/>
              </a:solidFill>
              <a:latin typeface="Verdana" panose="020B0604030504040204" pitchFamily="34" charset="0"/>
            </a:endParaRPr>
          </a:p>
          <a:p>
            <a:endParaRPr lang="it-IT" sz="2000" dirty="0">
              <a:solidFill>
                <a:srgbClr val="002060"/>
              </a:solidFill>
              <a:latin typeface="Verdana" panose="020B0604030504040204" pitchFamily="34" charset="0"/>
            </a:endParaRPr>
          </a:p>
        </p:txBody>
      </p:sp>
      <p:sp>
        <p:nvSpPr>
          <p:cNvPr id="8" name="Text Box 7"/>
          <p:cNvSpPr txBox="1">
            <a:spLocks noChangeArrowheads="1"/>
          </p:cNvSpPr>
          <p:nvPr/>
        </p:nvSpPr>
        <p:spPr bwMode="auto">
          <a:xfrm>
            <a:off x="444566" y="1276915"/>
            <a:ext cx="8197850" cy="36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r>
              <a:rPr lang="it-IT" sz="1800" b="1" dirty="0" smtClean="0">
                <a:solidFill>
                  <a:srgbClr val="002060"/>
                </a:solidFill>
                <a:latin typeface="Calibri" panose="020F0502020204030204" pitchFamily="34" charset="0"/>
              </a:rPr>
              <a:t>8. robot</a:t>
            </a:r>
            <a:r>
              <a:rPr lang="it-IT" sz="1800" b="1" dirty="0">
                <a:solidFill>
                  <a:srgbClr val="002060"/>
                </a:solidFill>
                <a:latin typeface="Calibri" panose="020F0502020204030204" pitchFamily="34" charset="0"/>
              </a:rPr>
              <a:t>, robot collaborativi e sistemi multi-robot</a:t>
            </a:r>
            <a:r>
              <a:rPr lang="it-IT" sz="1800" dirty="0" smtClean="0">
                <a:solidFill>
                  <a:srgbClr val="002060"/>
                </a:solidFill>
                <a:latin typeface="Calibri" panose="020F0502020204030204" pitchFamily="34" charset="0"/>
              </a:rPr>
              <a:t>;</a:t>
            </a:r>
          </a:p>
          <a:p>
            <a:pPr marL="0" indent="0">
              <a:buNone/>
            </a:pPr>
            <a:endParaRPr lang="it-IT" sz="1800" dirty="0">
              <a:solidFill>
                <a:srgbClr val="002060"/>
              </a:solidFill>
              <a:latin typeface="Calibri" panose="020F0502020204030204" pitchFamily="34" charset="0"/>
            </a:endParaRPr>
          </a:p>
          <a:p>
            <a:pPr marL="0" indent="0">
              <a:buNone/>
            </a:pPr>
            <a:r>
              <a:rPr lang="it-IT" sz="1800" b="1" dirty="0" smtClean="0">
                <a:solidFill>
                  <a:srgbClr val="002060"/>
                </a:solidFill>
                <a:latin typeface="Calibri" panose="020F0502020204030204" pitchFamily="34" charset="0"/>
              </a:rPr>
              <a:t>9. macchine </a:t>
            </a:r>
            <a:r>
              <a:rPr lang="it-IT" sz="1800" b="1" dirty="0">
                <a:solidFill>
                  <a:srgbClr val="002060"/>
                </a:solidFill>
                <a:latin typeface="Calibri" panose="020F0502020204030204" pitchFamily="34" charset="0"/>
              </a:rPr>
              <a:t>utensili e sistemi per il conferimento o la modifica delle caratteristiche superficiali dei prodotti o la funzionalizzazione delle superfici</a:t>
            </a:r>
            <a:r>
              <a:rPr lang="it-IT" sz="1800" dirty="0">
                <a:solidFill>
                  <a:srgbClr val="002060"/>
                </a:solidFill>
                <a:latin typeface="Calibri" panose="020F0502020204030204" pitchFamily="34" charset="0"/>
              </a:rPr>
              <a:t>: </a:t>
            </a:r>
            <a:r>
              <a:rPr lang="it-IT" sz="1800" i="1" dirty="0">
                <a:solidFill>
                  <a:srgbClr val="002060"/>
                </a:solidFill>
                <a:latin typeface="Calibri" panose="020F0502020204030204" pitchFamily="34" charset="0"/>
              </a:rPr>
              <a:t>ne sono un esempio: lappatrici, rettificatrici, macchine per trattamenti superficiali, termici e/o chimici, macchine per il </a:t>
            </a:r>
            <a:r>
              <a:rPr lang="it-IT" sz="1800" i="1" dirty="0" err="1">
                <a:solidFill>
                  <a:srgbClr val="002060"/>
                </a:solidFill>
                <a:latin typeface="Calibri" panose="020F0502020204030204" pitchFamily="34" charset="0"/>
              </a:rPr>
              <a:t>coating</a:t>
            </a:r>
            <a:r>
              <a:rPr lang="it-IT" sz="1800" i="1" dirty="0">
                <a:solidFill>
                  <a:srgbClr val="002060"/>
                </a:solidFill>
                <a:latin typeface="Calibri" panose="020F0502020204030204" pitchFamily="34" charset="0"/>
              </a:rPr>
              <a:t>, macchine per </a:t>
            </a:r>
            <a:r>
              <a:rPr lang="it-IT" sz="1800" i="1" dirty="0" err="1">
                <a:solidFill>
                  <a:srgbClr val="002060"/>
                </a:solidFill>
                <a:latin typeface="Calibri" panose="020F0502020204030204" pitchFamily="34" charset="0"/>
              </a:rPr>
              <a:t>granigliatura</a:t>
            </a:r>
            <a:r>
              <a:rPr lang="it-IT" sz="1800" i="1" dirty="0">
                <a:solidFill>
                  <a:srgbClr val="002060"/>
                </a:solidFill>
                <a:latin typeface="Calibri" panose="020F0502020204030204" pitchFamily="34" charset="0"/>
              </a:rPr>
              <a:t>, sabbiatura, </a:t>
            </a:r>
            <a:r>
              <a:rPr lang="it-IT" sz="1800" i="1" dirty="0" err="1">
                <a:solidFill>
                  <a:srgbClr val="002060"/>
                </a:solidFill>
                <a:latin typeface="Calibri" panose="020F0502020204030204" pitchFamily="34" charset="0"/>
              </a:rPr>
              <a:t>pallinatura</a:t>
            </a:r>
            <a:r>
              <a:rPr lang="it-IT" sz="1800" i="1" dirty="0">
                <a:solidFill>
                  <a:srgbClr val="002060"/>
                </a:solidFill>
                <a:latin typeface="Calibri" panose="020F0502020204030204" pitchFamily="34" charset="0"/>
              </a:rPr>
              <a:t>, </a:t>
            </a:r>
            <a:r>
              <a:rPr lang="it-IT" sz="1800" i="1" dirty="0" err="1">
                <a:solidFill>
                  <a:srgbClr val="002060"/>
                </a:solidFill>
                <a:latin typeface="Calibri" panose="020F0502020204030204" pitchFamily="34" charset="0"/>
              </a:rPr>
              <a:t>vibrofinitura</a:t>
            </a:r>
            <a:r>
              <a:rPr lang="it-IT" sz="1800" i="1" dirty="0">
                <a:solidFill>
                  <a:srgbClr val="002060"/>
                </a:solidFill>
                <a:latin typeface="Calibri" panose="020F0502020204030204" pitchFamily="34" charset="0"/>
              </a:rPr>
              <a:t>, verniciatura, funzionalizzazione mediante plasma, stampa su carta e tessuti, funzionalizzazione con plasma, smaltatura, decorazione della ceramica, ecc</a:t>
            </a:r>
            <a:r>
              <a:rPr lang="it-IT" sz="1800" i="1" dirty="0" smtClean="0">
                <a:solidFill>
                  <a:srgbClr val="002060"/>
                </a:solidFill>
                <a:latin typeface="Calibri" panose="020F0502020204030204" pitchFamily="34" charset="0"/>
              </a:rPr>
              <a:t>.</a:t>
            </a:r>
            <a:r>
              <a:rPr lang="it-IT" sz="1800" dirty="0" smtClean="0">
                <a:solidFill>
                  <a:srgbClr val="002060"/>
                </a:solidFill>
                <a:latin typeface="Calibri" panose="020F0502020204030204" pitchFamily="34" charset="0"/>
              </a:rPr>
              <a:t>;</a:t>
            </a:r>
          </a:p>
          <a:p>
            <a:pPr marL="0" indent="0">
              <a:buNone/>
            </a:pPr>
            <a:endParaRPr lang="it-IT" sz="1800" dirty="0">
              <a:solidFill>
                <a:srgbClr val="002060"/>
              </a:solidFill>
              <a:latin typeface="Calibri" panose="020F0502020204030204" pitchFamily="34" charset="0"/>
            </a:endParaRPr>
          </a:p>
          <a:p>
            <a:pPr marL="0" indent="0">
              <a:buNone/>
            </a:pPr>
            <a:r>
              <a:rPr lang="it-IT" sz="1800" b="1" dirty="0" smtClean="0">
                <a:solidFill>
                  <a:srgbClr val="002060"/>
                </a:solidFill>
                <a:latin typeface="Calibri" panose="020F0502020204030204" pitchFamily="34" charset="0"/>
              </a:rPr>
              <a:t>10. macchine </a:t>
            </a:r>
            <a:r>
              <a:rPr lang="it-IT" sz="1800" b="1" dirty="0">
                <a:solidFill>
                  <a:srgbClr val="002060"/>
                </a:solidFill>
                <a:latin typeface="Calibri" panose="020F0502020204030204" pitchFamily="34" charset="0"/>
              </a:rPr>
              <a:t>per la manifattura additiva utilizzate in ambito industriale</a:t>
            </a:r>
            <a:r>
              <a:rPr lang="it-IT" sz="1800" dirty="0">
                <a:solidFill>
                  <a:srgbClr val="002060"/>
                </a:solidFill>
                <a:latin typeface="Calibri" panose="020F0502020204030204" pitchFamily="34" charset="0"/>
              </a:rPr>
              <a:t>: </a:t>
            </a:r>
            <a:r>
              <a:rPr lang="it-IT" sz="1800" i="1" dirty="0">
                <a:solidFill>
                  <a:srgbClr val="002060"/>
                </a:solidFill>
                <a:latin typeface="Calibri" panose="020F0502020204030204" pitchFamily="34" charset="0"/>
              </a:rPr>
              <a:t>ne sono un esempio le macchine per laser </a:t>
            </a:r>
            <a:r>
              <a:rPr lang="it-IT" sz="1800" i="1" dirty="0" err="1">
                <a:solidFill>
                  <a:srgbClr val="002060"/>
                </a:solidFill>
                <a:latin typeface="Calibri" panose="020F0502020204030204" pitchFamily="34" charset="0"/>
              </a:rPr>
              <a:t>melting</a:t>
            </a:r>
            <a:r>
              <a:rPr lang="it-IT" sz="1800" i="1" dirty="0">
                <a:solidFill>
                  <a:srgbClr val="002060"/>
                </a:solidFill>
                <a:latin typeface="Calibri" panose="020F0502020204030204" pitchFamily="34" charset="0"/>
              </a:rPr>
              <a:t>/</a:t>
            </a:r>
            <a:r>
              <a:rPr lang="it-IT" sz="1800" i="1" dirty="0" err="1">
                <a:solidFill>
                  <a:srgbClr val="002060"/>
                </a:solidFill>
                <a:latin typeface="Calibri" panose="020F0502020204030204" pitchFamily="34" charset="0"/>
              </a:rPr>
              <a:t>sinteringdi</a:t>
            </a:r>
            <a:r>
              <a:rPr lang="it-IT" sz="1800" i="1" dirty="0">
                <a:solidFill>
                  <a:srgbClr val="002060"/>
                </a:solidFill>
                <a:latin typeface="Calibri" panose="020F0502020204030204" pitchFamily="34" charset="0"/>
              </a:rPr>
              <a:t> polveri metalliche o polimeri, ecc.</a:t>
            </a:r>
            <a:r>
              <a:rPr lang="it-IT" sz="1800" dirty="0">
                <a:solidFill>
                  <a:srgbClr val="002060"/>
                </a:solidFill>
                <a:latin typeface="Calibri" panose="020F0502020204030204" pitchFamily="34" charset="0"/>
              </a:rPr>
              <a:t>; </a:t>
            </a:r>
          </a:p>
          <a:p>
            <a:pPr marL="0" indent="0">
              <a:buNone/>
            </a:pPr>
            <a:endParaRPr lang="it-IT" sz="18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4249811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a:t>
            </a:r>
            <a:r>
              <a:rPr lang="it-IT" sz="2800" dirty="0">
                <a:solidFill>
                  <a:srgbClr val="002060"/>
                </a:solidFill>
                <a:effectLst/>
                <a:latin typeface="Verdana" pitchFamily="34" charset="0"/>
              </a:rPr>
              <a:t>4.0 – </a:t>
            </a:r>
            <a:r>
              <a:rPr lang="it-IT" sz="2800" i="1" dirty="0" smtClean="0">
                <a:solidFill>
                  <a:srgbClr val="002060"/>
                </a:solidFill>
                <a:effectLst/>
                <a:latin typeface="Verdana" pitchFamily="34" charset="0"/>
              </a:rPr>
              <a:t>Beni Agevolabili </a:t>
            </a:r>
            <a:endParaRPr lang="it-IT" sz="2800" dirty="0">
              <a:solidFill>
                <a:srgbClr val="002060"/>
              </a:solidFill>
              <a:effectLst/>
              <a:latin typeface="Verdana" pitchFamily="34" charset="0"/>
            </a:endParaRPr>
          </a:p>
        </p:txBody>
      </p:sp>
      <p:sp>
        <p:nvSpPr>
          <p:cNvPr id="12"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36</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
        <p:nvSpPr>
          <p:cNvPr id="6" name="Rettangolo 5"/>
          <p:cNvSpPr/>
          <p:nvPr/>
        </p:nvSpPr>
        <p:spPr>
          <a:xfrm>
            <a:off x="706499" y="1576351"/>
            <a:ext cx="7673984" cy="707886"/>
          </a:xfrm>
          <a:prstGeom prst="rect">
            <a:avLst/>
          </a:prstGeom>
        </p:spPr>
        <p:txBody>
          <a:bodyPr wrap="square">
            <a:spAutoFit/>
          </a:bodyPr>
          <a:lstStyle/>
          <a:p>
            <a:pPr marL="457200" indent="-457200">
              <a:buFont typeface="+mj-lt"/>
              <a:buAutoNum type="arabicPeriod"/>
            </a:pPr>
            <a:endParaRPr lang="it-IT" sz="2000" dirty="0" smtClean="0">
              <a:solidFill>
                <a:srgbClr val="002060"/>
              </a:solidFill>
              <a:latin typeface="Verdana" panose="020B0604030504040204" pitchFamily="34" charset="0"/>
            </a:endParaRPr>
          </a:p>
          <a:p>
            <a:endParaRPr lang="it-IT" sz="2000" dirty="0">
              <a:solidFill>
                <a:srgbClr val="002060"/>
              </a:solidFill>
              <a:latin typeface="Verdana" panose="020B0604030504040204" pitchFamily="34" charset="0"/>
            </a:endParaRPr>
          </a:p>
        </p:txBody>
      </p:sp>
      <p:sp>
        <p:nvSpPr>
          <p:cNvPr id="8" name="Text Box 7"/>
          <p:cNvSpPr txBox="1">
            <a:spLocks noChangeArrowheads="1"/>
          </p:cNvSpPr>
          <p:nvPr/>
        </p:nvSpPr>
        <p:spPr bwMode="auto">
          <a:xfrm>
            <a:off x="539552" y="1412776"/>
            <a:ext cx="7919120" cy="458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r>
              <a:rPr lang="it-IT" sz="1800" b="1" dirty="0" smtClean="0">
                <a:solidFill>
                  <a:srgbClr val="002060"/>
                </a:solidFill>
                <a:latin typeface="+mn-lt"/>
              </a:rPr>
              <a:t>11. macchine</a:t>
            </a:r>
            <a:r>
              <a:rPr lang="it-IT" sz="1800" b="1" dirty="0">
                <a:solidFill>
                  <a:srgbClr val="002060"/>
                </a:solidFill>
                <a:latin typeface="+mn-lt"/>
              </a:rPr>
              <a:t>, anche motrici e operatrici </a:t>
            </a:r>
            <a:r>
              <a:rPr lang="it-IT" sz="1800" dirty="0">
                <a:solidFill>
                  <a:srgbClr val="002060"/>
                </a:solidFill>
                <a:latin typeface="+mn-lt"/>
              </a:rPr>
              <a:t>(</a:t>
            </a:r>
            <a:r>
              <a:rPr lang="it-IT" sz="1800" i="1" dirty="0">
                <a:solidFill>
                  <a:srgbClr val="002060"/>
                </a:solidFill>
                <a:latin typeface="+mn-lt"/>
              </a:rPr>
              <a:t>sono comprese, per esempio, macchine per l’agricoltura 4.0, quali tutte le trattrici e le macchine agricole –portate, trainate e semoventi –che consentono la lavorazione di precisione in campo grazie all’utilizzo di elettronica, sensori e gestione computerizzata delle logiche di controllo; sono, inoltre, inclusi dispositivi e macchine di supporto quali, ad esempio, sistemi di sensori in campo, stazioni meteo e droni</a:t>
            </a:r>
            <a:r>
              <a:rPr lang="it-IT" sz="1800" dirty="0">
                <a:solidFill>
                  <a:srgbClr val="002060"/>
                </a:solidFill>
                <a:latin typeface="+mn-lt"/>
              </a:rPr>
              <a:t>), </a:t>
            </a:r>
            <a:r>
              <a:rPr lang="it-IT" sz="1800" b="1" dirty="0">
                <a:solidFill>
                  <a:srgbClr val="002060"/>
                </a:solidFill>
                <a:latin typeface="+mn-lt"/>
              </a:rPr>
              <a:t>strumenti e dispositivi per il carico e lo scarico, la movimentazione, la pesatura e la cernita automatica dei pezzi </a:t>
            </a:r>
            <a:r>
              <a:rPr lang="it-IT" sz="1800" dirty="0">
                <a:solidFill>
                  <a:srgbClr val="002060"/>
                </a:solidFill>
                <a:latin typeface="+mn-lt"/>
              </a:rPr>
              <a:t>(</a:t>
            </a:r>
            <a:r>
              <a:rPr lang="it-IT" sz="1800" i="1" dirty="0">
                <a:solidFill>
                  <a:srgbClr val="002060"/>
                </a:solidFill>
                <a:latin typeface="+mn-lt"/>
              </a:rPr>
              <a:t>es. carrelli elevatori, sollevatori, carriponte, gru mobili, gru a portale</a:t>
            </a:r>
            <a:r>
              <a:rPr lang="it-IT" sz="1800" dirty="0">
                <a:solidFill>
                  <a:srgbClr val="002060"/>
                </a:solidFill>
                <a:latin typeface="+mn-lt"/>
              </a:rPr>
              <a:t>), </a:t>
            </a:r>
            <a:r>
              <a:rPr lang="it-IT" sz="1800" b="1" dirty="0">
                <a:solidFill>
                  <a:srgbClr val="002060"/>
                </a:solidFill>
                <a:latin typeface="+mn-lt"/>
              </a:rPr>
              <a:t>dispositivi di sollevamento e manipolazione automatizzati </a:t>
            </a:r>
            <a:r>
              <a:rPr lang="it-IT" sz="1800" dirty="0">
                <a:solidFill>
                  <a:srgbClr val="002060"/>
                </a:solidFill>
                <a:latin typeface="+mn-lt"/>
              </a:rPr>
              <a:t>(</a:t>
            </a:r>
            <a:r>
              <a:rPr lang="it-IT" sz="1800" i="1" dirty="0">
                <a:solidFill>
                  <a:srgbClr val="002060"/>
                </a:solidFill>
                <a:latin typeface="+mn-lt"/>
              </a:rPr>
              <a:t>es. manipolatori industriali, sistemi di pallettizzazione e dispositivi </a:t>
            </a:r>
            <a:r>
              <a:rPr lang="it-IT" sz="1800" i="1" dirty="0" err="1">
                <a:solidFill>
                  <a:srgbClr val="002060"/>
                </a:solidFill>
                <a:latin typeface="+mn-lt"/>
              </a:rPr>
              <a:t>pickand</a:t>
            </a:r>
            <a:r>
              <a:rPr lang="it-IT" sz="1800" i="1" dirty="0">
                <a:solidFill>
                  <a:srgbClr val="002060"/>
                </a:solidFill>
                <a:latin typeface="+mn-lt"/>
              </a:rPr>
              <a:t> </a:t>
            </a:r>
            <a:r>
              <a:rPr lang="it-IT" sz="1800" i="1" dirty="0" err="1">
                <a:solidFill>
                  <a:srgbClr val="002060"/>
                </a:solidFill>
                <a:latin typeface="+mn-lt"/>
              </a:rPr>
              <a:t>place</a:t>
            </a:r>
            <a:r>
              <a:rPr lang="it-IT" sz="1800" dirty="0">
                <a:solidFill>
                  <a:srgbClr val="002060"/>
                </a:solidFill>
                <a:latin typeface="+mn-lt"/>
              </a:rPr>
              <a:t>)</a:t>
            </a:r>
            <a:r>
              <a:rPr lang="it-IT" sz="1800" b="1" dirty="0">
                <a:solidFill>
                  <a:srgbClr val="002060"/>
                </a:solidFill>
                <a:latin typeface="+mn-lt"/>
              </a:rPr>
              <a:t>, </a:t>
            </a:r>
            <a:r>
              <a:rPr lang="it-IT" sz="1800" b="1" dirty="0" err="1">
                <a:solidFill>
                  <a:srgbClr val="002060"/>
                </a:solidFill>
                <a:latin typeface="+mn-lt"/>
              </a:rPr>
              <a:t>AGVe</a:t>
            </a:r>
            <a:r>
              <a:rPr lang="it-IT" sz="1800" b="1" dirty="0">
                <a:solidFill>
                  <a:srgbClr val="002060"/>
                </a:solidFill>
                <a:latin typeface="+mn-lt"/>
              </a:rPr>
              <a:t> sistemi di convogliamento e movimentazione flessibili, e/o dotati di riconoscimento dei pezzi (ad esempio </a:t>
            </a:r>
            <a:r>
              <a:rPr lang="it-IT" sz="1800" i="1" dirty="0">
                <a:solidFill>
                  <a:srgbClr val="002060"/>
                </a:solidFill>
                <a:latin typeface="+mn-lt"/>
              </a:rPr>
              <a:t>sistemi attivi come </a:t>
            </a:r>
            <a:r>
              <a:rPr lang="it-IT" sz="1800" b="1" dirty="0">
                <a:solidFill>
                  <a:srgbClr val="002060"/>
                </a:solidFill>
                <a:latin typeface="+mn-lt"/>
              </a:rPr>
              <a:t>RFID</a:t>
            </a:r>
            <a:r>
              <a:rPr lang="it-IT" sz="1800" i="1" dirty="0">
                <a:solidFill>
                  <a:srgbClr val="002060"/>
                </a:solidFill>
                <a:latin typeface="+mn-lt"/>
              </a:rPr>
              <a:t>, sistemi passivi come ad esempio </a:t>
            </a:r>
            <a:r>
              <a:rPr lang="it-IT" sz="1800" i="1" dirty="0" err="1">
                <a:solidFill>
                  <a:srgbClr val="002060"/>
                </a:solidFill>
                <a:latin typeface="+mn-lt"/>
              </a:rPr>
              <a:t>QRcode</a:t>
            </a:r>
            <a:r>
              <a:rPr lang="it-IT" sz="1800" i="1" dirty="0">
                <a:solidFill>
                  <a:srgbClr val="002060"/>
                </a:solidFill>
                <a:latin typeface="+mn-lt"/>
              </a:rPr>
              <a:t>, </a:t>
            </a:r>
            <a:r>
              <a:rPr lang="it-IT" sz="1800" b="1" dirty="0">
                <a:solidFill>
                  <a:srgbClr val="002060"/>
                </a:solidFill>
                <a:latin typeface="+mn-lt"/>
              </a:rPr>
              <a:t>visori e sistemi di visione e meccatronici</a:t>
            </a:r>
            <a:r>
              <a:rPr lang="it-IT" sz="1800" dirty="0">
                <a:solidFill>
                  <a:srgbClr val="002060"/>
                </a:solidFill>
                <a:latin typeface="+mn-lt"/>
              </a:rPr>
              <a:t>). </a:t>
            </a:r>
            <a:r>
              <a:rPr lang="it-IT" sz="1800" i="1" dirty="0">
                <a:solidFill>
                  <a:srgbClr val="002060"/>
                </a:solidFill>
                <a:latin typeface="+mn-lt"/>
              </a:rPr>
              <a:t>Si precisa che l’espressione “macchine motrici” non include i veicoli ai sensi della definizione di cui all’art. 1 della Direttiva 70/156/CEE</a:t>
            </a:r>
            <a:r>
              <a:rPr lang="it-IT" sz="1800" dirty="0">
                <a:solidFill>
                  <a:srgbClr val="002060"/>
                </a:solidFill>
                <a:latin typeface="+mn-lt"/>
              </a:rPr>
              <a:t>; </a:t>
            </a:r>
          </a:p>
          <a:p>
            <a:pPr marL="0" indent="0">
              <a:buNone/>
            </a:pPr>
            <a:endParaRPr lang="it-IT" sz="18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623929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a:t>
            </a:r>
            <a:r>
              <a:rPr lang="it-IT" sz="2800" dirty="0">
                <a:solidFill>
                  <a:srgbClr val="002060"/>
                </a:solidFill>
                <a:effectLst/>
                <a:latin typeface="Verdana" pitchFamily="34" charset="0"/>
              </a:rPr>
              <a:t>4.0 – </a:t>
            </a:r>
            <a:r>
              <a:rPr lang="it-IT" sz="2800" i="1" dirty="0" smtClean="0">
                <a:solidFill>
                  <a:srgbClr val="002060"/>
                </a:solidFill>
                <a:effectLst/>
                <a:latin typeface="Verdana" pitchFamily="34" charset="0"/>
              </a:rPr>
              <a:t>Beni Agevolabili </a:t>
            </a:r>
            <a:endParaRPr lang="it-IT" sz="2800" dirty="0">
              <a:solidFill>
                <a:srgbClr val="002060"/>
              </a:solidFill>
              <a:effectLst/>
              <a:latin typeface="Verdana" pitchFamily="34" charset="0"/>
            </a:endParaRPr>
          </a:p>
        </p:txBody>
      </p:sp>
      <p:sp>
        <p:nvSpPr>
          <p:cNvPr id="12"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37</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
        <p:nvSpPr>
          <p:cNvPr id="6" name="Rettangolo 5"/>
          <p:cNvSpPr/>
          <p:nvPr/>
        </p:nvSpPr>
        <p:spPr>
          <a:xfrm>
            <a:off x="706499" y="1576351"/>
            <a:ext cx="7673984" cy="707886"/>
          </a:xfrm>
          <a:prstGeom prst="rect">
            <a:avLst/>
          </a:prstGeom>
        </p:spPr>
        <p:txBody>
          <a:bodyPr wrap="square">
            <a:spAutoFit/>
          </a:bodyPr>
          <a:lstStyle/>
          <a:p>
            <a:pPr marL="457200" indent="-457200">
              <a:buFont typeface="+mj-lt"/>
              <a:buAutoNum type="arabicPeriod"/>
            </a:pPr>
            <a:endParaRPr lang="it-IT" sz="2000" dirty="0" smtClean="0">
              <a:solidFill>
                <a:srgbClr val="002060"/>
              </a:solidFill>
              <a:latin typeface="Verdana" panose="020B0604030504040204" pitchFamily="34" charset="0"/>
            </a:endParaRPr>
          </a:p>
          <a:p>
            <a:endParaRPr lang="it-IT" sz="2000" dirty="0">
              <a:solidFill>
                <a:srgbClr val="002060"/>
              </a:solidFill>
              <a:latin typeface="Verdana" panose="020B0604030504040204" pitchFamily="34" charset="0"/>
            </a:endParaRPr>
          </a:p>
        </p:txBody>
      </p:sp>
      <p:sp>
        <p:nvSpPr>
          <p:cNvPr id="8" name="Text Box 7"/>
          <p:cNvSpPr txBox="1">
            <a:spLocks noChangeArrowheads="1"/>
          </p:cNvSpPr>
          <p:nvPr/>
        </p:nvSpPr>
        <p:spPr bwMode="auto">
          <a:xfrm>
            <a:off x="706498" y="1412776"/>
            <a:ext cx="7752173" cy="463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r>
              <a:rPr lang="it-IT" sz="1800" b="1" dirty="0" smtClean="0">
                <a:solidFill>
                  <a:srgbClr val="002060"/>
                </a:solidFill>
                <a:latin typeface="+mn-lt"/>
              </a:rPr>
              <a:t>12. </a:t>
            </a:r>
            <a:r>
              <a:rPr lang="it-IT" sz="1800" b="1" dirty="0" smtClean="0">
                <a:solidFill>
                  <a:srgbClr val="002060"/>
                </a:solidFill>
                <a:latin typeface="Calibri" panose="020F0502020204030204" pitchFamily="34" charset="0"/>
              </a:rPr>
              <a:t>magazzini </a:t>
            </a:r>
            <a:r>
              <a:rPr lang="it-IT" sz="1800" b="1" dirty="0">
                <a:solidFill>
                  <a:srgbClr val="002060"/>
                </a:solidFill>
                <a:latin typeface="Calibri" panose="020F0502020204030204" pitchFamily="34" charset="0"/>
              </a:rPr>
              <a:t>automatizzati interconnessi ai sistemi gestionali di fabbrica</a:t>
            </a:r>
            <a:r>
              <a:rPr lang="it-IT" sz="1800" dirty="0">
                <a:solidFill>
                  <a:srgbClr val="002060"/>
                </a:solidFill>
                <a:latin typeface="Calibri" panose="020F0502020204030204" pitchFamily="34" charset="0"/>
              </a:rPr>
              <a:t>: </a:t>
            </a:r>
            <a:r>
              <a:rPr lang="it-IT" sz="1800" i="1" dirty="0">
                <a:solidFill>
                  <a:srgbClr val="002060"/>
                </a:solidFill>
                <a:latin typeface="Calibri" panose="020F0502020204030204" pitchFamily="34" charset="0"/>
              </a:rPr>
              <a:t>si intendono, per esempio, magazzini automatici asserviti da traslo-elevatori o mini-</a:t>
            </a:r>
            <a:r>
              <a:rPr lang="it-IT" sz="1800" i="1" dirty="0" err="1">
                <a:solidFill>
                  <a:srgbClr val="002060"/>
                </a:solidFill>
                <a:latin typeface="Calibri" panose="020F0502020204030204" pitchFamily="34" charset="0"/>
              </a:rPr>
              <a:t>loaderse</a:t>
            </a:r>
            <a:r>
              <a:rPr lang="it-IT" sz="1800" i="1" dirty="0">
                <a:solidFill>
                  <a:srgbClr val="002060"/>
                </a:solidFill>
                <a:latin typeface="Calibri" panose="020F0502020204030204" pitchFamily="34" charset="0"/>
              </a:rPr>
              <a:t> software </a:t>
            </a:r>
            <a:r>
              <a:rPr lang="it-IT" sz="1800" i="1" dirty="0" err="1">
                <a:solidFill>
                  <a:srgbClr val="002060"/>
                </a:solidFill>
                <a:latin typeface="Calibri" panose="020F0502020204030204" pitchFamily="34" charset="0"/>
              </a:rPr>
              <a:t>WMSper</a:t>
            </a:r>
            <a:r>
              <a:rPr lang="it-IT" sz="1800" i="1" dirty="0">
                <a:solidFill>
                  <a:srgbClr val="002060"/>
                </a:solidFill>
                <a:latin typeface="Calibri" panose="020F0502020204030204" pitchFamily="34" charset="0"/>
              </a:rPr>
              <a:t> la gestione delle missioni in/out; i sistemi di selezionamento, prelievo e deposito automatico controllati da software di gestione e/o il controllo delle scorte e dei punti di </a:t>
            </a:r>
            <a:r>
              <a:rPr lang="it-IT" sz="1800" i="1" dirty="0" smtClean="0">
                <a:solidFill>
                  <a:srgbClr val="002060"/>
                </a:solidFill>
                <a:latin typeface="Calibri" panose="020F0502020204030204" pitchFamily="34" charset="0"/>
              </a:rPr>
              <a:t>riordino</a:t>
            </a:r>
            <a:r>
              <a:rPr lang="it-IT" sz="1800" dirty="0" smtClean="0">
                <a:solidFill>
                  <a:srgbClr val="002060"/>
                </a:solidFill>
                <a:latin typeface="Calibri" panose="020F0502020204030204" pitchFamily="34" charset="0"/>
              </a:rPr>
              <a:t>.</a:t>
            </a:r>
          </a:p>
          <a:p>
            <a:endParaRPr lang="it-IT" sz="1800" dirty="0">
              <a:solidFill>
                <a:srgbClr val="002060"/>
              </a:solidFill>
              <a:latin typeface="Calibri" panose="020F0502020204030204" pitchFamily="34" charset="0"/>
            </a:endParaRPr>
          </a:p>
          <a:p>
            <a:pPr marL="0" indent="0">
              <a:buNone/>
            </a:pPr>
            <a:r>
              <a:rPr lang="it-IT" sz="1800" dirty="0" smtClean="0">
                <a:solidFill>
                  <a:srgbClr val="002060"/>
                </a:solidFill>
                <a:latin typeface="+mn-lt"/>
              </a:rPr>
              <a:t>L’allegato </a:t>
            </a:r>
            <a:r>
              <a:rPr lang="it-IT" sz="1800" dirty="0">
                <a:solidFill>
                  <a:srgbClr val="002060"/>
                </a:solidFill>
                <a:latin typeface="+mn-lt"/>
              </a:rPr>
              <a:t>A include tra i beni funzionali alla trasformazione tecnologica e/o digitale delle imprese secondo il modello “Industria 4.0” anche i </a:t>
            </a:r>
            <a:r>
              <a:rPr lang="it-IT" sz="1800" b="1" dirty="0">
                <a:solidFill>
                  <a:srgbClr val="002060"/>
                </a:solidFill>
                <a:latin typeface="+mn-lt"/>
              </a:rPr>
              <a:t>dispositivi, strumentazione e componentistica intelligente per l’integrazione, la </a:t>
            </a:r>
            <a:r>
              <a:rPr lang="it-IT" sz="1800" b="1" dirty="0" err="1">
                <a:solidFill>
                  <a:srgbClr val="002060"/>
                </a:solidFill>
                <a:latin typeface="+mn-lt"/>
              </a:rPr>
              <a:t>sensorizzazione</a:t>
            </a:r>
            <a:r>
              <a:rPr lang="it-IT" sz="1800" b="1" dirty="0">
                <a:solidFill>
                  <a:srgbClr val="002060"/>
                </a:solidFill>
                <a:latin typeface="+mn-lt"/>
              </a:rPr>
              <a:t> e/o l’interconnessione e il controllo automatico dei processi </a:t>
            </a:r>
            <a:r>
              <a:rPr lang="it-IT" sz="1800" b="1" u="sng" dirty="0">
                <a:solidFill>
                  <a:srgbClr val="002060"/>
                </a:solidFill>
                <a:latin typeface="+mn-lt"/>
              </a:rPr>
              <a:t>utilizzati anche nell’ammodernamento o nel </a:t>
            </a:r>
            <a:r>
              <a:rPr lang="it-IT" sz="1800" b="1" i="1" u="sng" dirty="0" err="1">
                <a:solidFill>
                  <a:srgbClr val="002060"/>
                </a:solidFill>
                <a:latin typeface="+mn-lt"/>
              </a:rPr>
              <a:t>revamping</a:t>
            </a:r>
            <a:r>
              <a:rPr lang="it-IT" sz="1800" b="1" i="1" u="sng" dirty="0">
                <a:solidFill>
                  <a:srgbClr val="002060"/>
                </a:solidFill>
                <a:latin typeface="+mn-lt"/>
              </a:rPr>
              <a:t> </a:t>
            </a:r>
            <a:r>
              <a:rPr lang="it-IT" sz="1800" b="1" u="sng" dirty="0">
                <a:solidFill>
                  <a:srgbClr val="002060"/>
                </a:solidFill>
                <a:latin typeface="+mn-lt"/>
              </a:rPr>
              <a:t>dei sistemi di produzione esistenti</a:t>
            </a:r>
            <a:r>
              <a:rPr lang="it-IT" sz="1800" dirty="0">
                <a:solidFill>
                  <a:srgbClr val="002060"/>
                </a:solidFill>
                <a:latin typeface="+mn-lt"/>
              </a:rPr>
              <a:t>.</a:t>
            </a:r>
            <a:r>
              <a:rPr lang="it-IT" sz="1800" b="1" dirty="0">
                <a:solidFill>
                  <a:srgbClr val="002060"/>
                </a:solidFill>
                <a:latin typeface="+mn-lt"/>
              </a:rPr>
              <a:t> </a:t>
            </a:r>
            <a:r>
              <a:rPr lang="it-IT" sz="1800" dirty="0">
                <a:solidFill>
                  <a:srgbClr val="002060"/>
                </a:solidFill>
                <a:latin typeface="+mn-lt"/>
              </a:rPr>
              <a:t>Per dispositivi, strumentazione e componentistica, si intendono anche </a:t>
            </a:r>
            <a:r>
              <a:rPr lang="it-IT" sz="1800" i="1" dirty="0">
                <a:solidFill>
                  <a:srgbClr val="002060"/>
                </a:solidFill>
                <a:latin typeface="+mn-lt"/>
              </a:rPr>
              <a:t>package </a:t>
            </a:r>
            <a:r>
              <a:rPr lang="it-IT" sz="1800" dirty="0">
                <a:solidFill>
                  <a:srgbClr val="002060"/>
                </a:solidFill>
                <a:latin typeface="+mn-lt"/>
              </a:rPr>
              <a:t>e componenti di impianto purché assicurino che la macchina o l’impianto oggetto di ammodernamento rispettino, grazie all’ammodernamento, le </a:t>
            </a:r>
            <a:r>
              <a:rPr lang="it-IT" sz="1800" i="1" dirty="0">
                <a:solidFill>
                  <a:srgbClr val="002060"/>
                </a:solidFill>
                <a:latin typeface="+mn-lt"/>
              </a:rPr>
              <a:t>caratteristiche obbligatorie </a:t>
            </a:r>
            <a:r>
              <a:rPr lang="it-IT" sz="1800" dirty="0">
                <a:solidFill>
                  <a:srgbClr val="002060"/>
                </a:solidFill>
                <a:latin typeface="+mn-lt"/>
              </a:rPr>
              <a:t>e le </a:t>
            </a:r>
            <a:r>
              <a:rPr lang="it-IT" sz="1800" i="1" dirty="0">
                <a:solidFill>
                  <a:srgbClr val="002060"/>
                </a:solidFill>
                <a:latin typeface="+mn-lt"/>
              </a:rPr>
              <a:t>ulteriori caratteristiche </a:t>
            </a:r>
            <a:r>
              <a:rPr lang="it-IT" sz="1800" dirty="0">
                <a:solidFill>
                  <a:srgbClr val="002060"/>
                </a:solidFill>
                <a:latin typeface="+mn-lt"/>
              </a:rPr>
              <a:t>(riportate di seguito</a:t>
            </a:r>
            <a:r>
              <a:rPr lang="it-IT" sz="1800" dirty="0" smtClean="0">
                <a:solidFill>
                  <a:srgbClr val="002060"/>
                </a:solidFill>
                <a:latin typeface="+mn-lt"/>
              </a:rPr>
              <a:t>).</a:t>
            </a:r>
            <a:endParaRPr lang="it-IT" sz="18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621893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640960" cy="431800"/>
          </a:xfrm>
          <a:ln>
            <a:miter lim="800000"/>
            <a:headEnd/>
            <a:tailEnd/>
          </a:ln>
          <a:extLst/>
        </p:spPr>
        <p:txBody>
          <a:bodyPr>
            <a:normAutofit fontScale="90000"/>
          </a:bodyPr>
          <a:lstStyle/>
          <a:p>
            <a:pPr algn="l">
              <a:defRPr/>
            </a:pPr>
            <a:r>
              <a:rPr lang="it-IT" sz="2800" dirty="0" smtClean="0">
                <a:solidFill>
                  <a:srgbClr val="002060"/>
                </a:solidFill>
                <a:effectLst/>
                <a:latin typeface="Verdana" pitchFamily="34" charset="0"/>
              </a:rPr>
              <a:t>Piano Industria 4.0 - </a:t>
            </a:r>
            <a:r>
              <a:rPr lang="it-IT" sz="2200" i="1" dirty="0">
                <a:solidFill>
                  <a:srgbClr val="002060"/>
                </a:solidFill>
                <a:latin typeface="Verdana" pitchFamily="34" charset="0"/>
              </a:rPr>
              <a:t>C</a:t>
            </a:r>
            <a:r>
              <a:rPr lang="it-IT" sz="2200" i="1" dirty="0" smtClean="0">
                <a:solidFill>
                  <a:srgbClr val="002060"/>
                </a:solidFill>
                <a:latin typeface="Verdana" pitchFamily="34" charset="0"/>
              </a:rPr>
              <a:t>aratteristiche </a:t>
            </a:r>
            <a:r>
              <a:rPr lang="it-IT" sz="2200" i="1" dirty="0">
                <a:solidFill>
                  <a:srgbClr val="002060"/>
                </a:solidFill>
                <a:latin typeface="Verdana" pitchFamily="34" charset="0"/>
              </a:rPr>
              <a:t>obbligatorie (5+2) </a:t>
            </a:r>
          </a:p>
        </p:txBody>
      </p:sp>
      <p:sp>
        <p:nvSpPr>
          <p:cNvPr id="12" name="Text Box 7"/>
          <p:cNvSpPr txBox="1">
            <a:spLocks noChangeArrowheads="1"/>
          </p:cNvSpPr>
          <p:nvPr/>
        </p:nvSpPr>
        <p:spPr bwMode="auto">
          <a:xfrm>
            <a:off x="323528" y="1143478"/>
            <a:ext cx="8197850" cy="496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r>
              <a:rPr lang="it-IT" sz="2400" dirty="0" smtClean="0">
                <a:solidFill>
                  <a:srgbClr val="002060"/>
                </a:solidFill>
                <a:latin typeface="+mn-lt"/>
              </a:rPr>
              <a:t>Le </a:t>
            </a:r>
            <a:r>
              <a:rPr lang="it-IT" sz="2400" b="1" dirty="0" smtClean="0">
                <a:solidFill>
                  <a:srgbClr val="002060"/>
                </a:solidFill>
                <a:latin typeface="+mn-lt"/>
              </a:rPr>
              <a:t>5 caratteristiche obbligatorie </a:t>
            </a:r>
            <a:r>
              <a:rPr lang="it-IT" sz="2400" dirty="0" smtClean="0">
                <a:solidFill>
                  <a:srgbClr val="002060"/>
                </a:solidFill>
                <a:latin typeface="+mn-lt"/>
              </a:rPr>
              <a:t>dei </a:t>
            </a:r>
            <a:r>
              <a:rPr lang="it-IT" sz="2400" dirty="0">
                <a:solidFill>
                  <a:srgbClr val="002060"/>
                </a:solidFill>
                <a:latin typeface="+mn-lt"/>
              </a:rPr>
              <a:t>beni </a:t>
            </a:r>
            <a:r>
              <a:rPr lang="it-IT" sz="2400" dirty="0" smtClean="0">
                <a:solidFill>
                  <a:srgbClr val="002060"/>
                </a:solidFill>
                <a:latin typeface="+mn-lt"/>
              </a:rPr>
              <a:t>strumentali </a:t>
            </a:r>
            <a:r>
              <a:rPr lang="it-IT" sz="2400" dirty="0">
                <a:solidFill>
                  <a:srgbClr val="002060"/>
                </a:solidFill>
                <a:latin typeface="+mn-lt"/>
              </a:rPr>
              <a:t>per beneficiare </a:t>
            </a:r>
            <a:r>
              <a:rPr lang="it-IT" sz="2400" dirty="0" smtClean="0">
                <a:solidFill>
                  <a:srgbClr val="002060"/>
                </a:solidFill>
                <a:latin typeface="+mn-lt"/>
              </a:rPr>
              <a:t>delle agevolazioni: </a:t>
            </a:r>
            <a:endParaRPr lang="it-IT" sz="2400" dirty="0">
              <a:solidFill>
                <a:srgbClr val="002060"/>
              </a:solidFill>
              <a:latin typeface="+mn-lt"/>
            </a:endParaRPr>
          </a:p>
          <a:p>
            <a:endParaRPr lang="it-IT" sz="2400" dirty="0">
              <a:solidFill>
                <a:srgbClr val="002060"/>
              </a:solidFill>
              <a:latin typeface="+mn-lt"/>
            </a:endParaRPr>
          </a:p>
          <a:p>
            <a:pPr marL="457200" indent="-457200">
              <a:buClrTx/>
              <a:buFont typeface="+mj-lt"/>
              <a:buAutoNum type="arabicPeriod"/>
            </a:pPr>
            <a:r>
              <a:rPr lang="it-IT" sz="2400" dirty="0">
                <a:solidFill>
                  <a:srgbClr val="002060"/>
                </a:solidFill>
                <a:latin typeface="+mn-lt"/>
              </a:rPr>
              <a:t>Controllo per mezzo di CNC o PLC</a:t>
            </a:r>
          </a:p>
          <a:p>
            <a:pPr marL="457200" indent="-457200">
              <a:buClrTx/>
              <a:buFont typeface="+mj-lt"/>
              <a:buAutoNum type="arabicPeriod"/>
            </a:pPr>
            <a:r>
              <a:rPr lang="it-IT" sz="2400" dirty="0">
                <a:solidFill>
                  <a:srgbClr val="002060"/>
                </a:solidFill>
                <a:latin typeface="+mn-lt"/>
              </a:rPr>
              <a:t>Interconnessione ai sistemi informatici di fabbrica </a:t>
            </a:r>
            <a:r>
              <a:rPr lang="it-IT" sz="2400" dirty="0" smtClean="0">
                <a:solidFill>
                  <a:srgbClr val="002060"/>
                </a:solidFill>
                <a:latin typeface="+mn-lt"/>
              </a:rPr>
              <a:t>con </a:t>
            </a:r>
            <a:r>
              <a:rPr lang="it-IT" sz="2400" dirty="0">
                <a:solidFill>
                  <a:srgbClr val="002060"/>
                </a:solidFill>
                <a:latin typeface="+mn-lt"/>
              </a:rPr>
              <a:t>caricamento da remoto di istruzioni e/o part </a:t>
            </a:r>
            <a:r>
              <a:rPr lang="it-IT" sz="2400" dirty="0" err="1">
                <a:solidFill>
                  <a:srgbClr val="002060"/>
                </a:solidFill>
                <a:latin typeface="+mn-lt"/>
              </a:rPr>
              <a:t>program</a:t>
            </a:r>
            <a:r>
              <a:rPr lang="it-IT" sz="2400" dirty="0">
                <a:solidFill>
                  <a:srgbClr val="002060"/>
                </a:solidFill>
                <a:latin typeface="+mn-lt"/>
              </a:rPr>
              <a:t> </a:t>
            </a:r>
          </a:p>
          <a:p>
            <a:pPr marL="457200" indent="-457200">
              <a:buClrTx/>
              <a:buFont typeface="+mj-lt"/>
              <a:buAutoNum type="arabicPeriod"/>
            </a:pPr>
            <a:r>
              <a:rPr lang="it-IT" sz="2400" dirty="0" smtClean="0">
                <a:solidFill>
                  <a:srgbClr val="002060"/>
                </a:solidFill>
                <a:latin typeface="+mn-lt"/>
              </a:rPr>
              <a:t>Integrazione </a:t>
            </a:r>
            <a:r>
              <a:rPr lang="it-IT" sz="2400" dirty="0">
                <a:solidFill>
                  <a:srgbClr val="002060"/>
                </a:solidFill>
                <a:latin typeface="+mn-lt"/>
              </a:rPr>
              <a:t>automatizzata con il sistema logistico della fabbrica o con la rete di fornitura e/o con altre macchine del ciclo </a:t>
            </a:r>
            <a:r>
              <a:rPr lang="it-IT" sz="2400" dirty="0" smtClean="0">
                <a:solidFill>
                  <a:srgbClr val="002060"/>
                </a:solidFill>
                <a:latin typeface="+mn-lt"/>
              </a:rPr>
              <a:t>produttivo</a:t>
            </a:r>
          </a:p>
          <a:p>
            <a:pPr marL="457200" indent="-457200">
              <a:buClrTx/>
              <a:buFont typeface="+mj-lt"/>
              <a:buAutoNum type="arabicPeriod"/>
            </a:pPr>
            <a:r>
              <a:rPr lang="it-IT" sz="2400" dirty="0" smtClean="0">
                <a:solidFill>
                  <a:srgbClr val="002060"/>
                </a:solidFill>
                <a:latin typeface="+mn-lt"/>
              </a:rPr>
              <a:t>Interfaccia </a:t>
            </a:r>
            <a:r>
              <a:rPr lang="it-IT" sz="2400" dirty="0">
                <a:solidFill>
                  <a:srgbClr val="002060"/>
                </a:solidFill>
                <a:latin typeface="+mn-lt"/>
              </a:rPr>
              <a:t>tra uomo e macchina semplici e intuitive </a:t>
            </a:r>
          </a:p>
          <a:p>
            <a:pPr marL="457200" indent="-457200">
              <a:buClrTx/>
              <a:buFont typeface="+mj-lt"/>
              <a:buAutoNum type="arabicPeriod"/>
            </a:pPr>
            <a:r>
              <a:rPr lang="it-IT" sz="2400" dirty="0" smtClean="0">
                <a:solidFill>
                  <a:srgbClr val="002060"/>
                </a:solidFill>
                <a:latin typeface="+mn-lt"/>
              </a:rPr>
              <a:t>Rispondenza </a:t>
            </a:r>
            <a:r>
              <a:rPr lang="it-IT" sz="2400" dirty="0">
                <a:solidFill>
                  <a:srgbClr val="002060"/>
                </a:solidFill>
                <a:latin typeface="+mn-lt"/>
              </a:rPr>
              <a:t>ai più recenti parametri di sicurezza, salute e igiene del </a:t>
            </a:r>
            <a:r>
              <a:rPr lang="it-IT" sz="2400" dirty="0" smtClean="0">
                <a:solidFill>
                  <a:srgbClr val="002060"/>
                </a:solidFill>
                <a:latin typeface="+mn-lt"/>
              </a:rPr>
              <a:t>lavoro</a:t>
            </a:r>
            <a:endParaRPr lang="it-IT" sz="2400" dirty="0">
              <a:solidFill>
                <a:srgbClr val="002060"/>
              </a:solidFill>
              <a:latin typeface="+mn-lt"/>
            </a:endParaRPr>
          </a:p>
        </p:txBody>
      </p:sp>
      <p:sp>
        <p:nvSpPr>
          <p:cNvPr id="10"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38</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17371176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4.0</a:t>
            </a:r>
            <a:endParaRPr lang="it-IT" sz="2800" dirty="0">
              <a:solidFill>
                <a:srgbClr val="002060"/>
              </a:solidFill>
              <a:effectLst/>
              <a:latin typeface="Verdana" pitchFamily="34" charset="0"/>
            </a:endParaRPr>
          </a:p>
        </p:txBody>
      </p:sp>
      <p:sp>
        <p:nvSpPr>
          <p:cNvPr id="12" name="Text Box 7"/>
          <p:cNvSpPr txBox="1">
            <a:spLocks noChangeArrowheads="1"/>
          </p:cNvSpPr>
          <p:nvPr/>
        </p:nvSpPr>
        <p:spPr bwMode="auto">
          <a:xfrm>
            <a:off x="323528" y="1124744"/>
            <a:ext cx="8197850" cy="482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r>
              <a:rPr lang="it-IT" sz="2400" dirty="0" smtClean="0">
                <a:solidFill>
                  <a:srgbClr val="002060"/>
                </a:solidFill>
                <a:latin typeface="+mn-lt"/>
              </a:rPr>
              <a:t>Inoltre</a:t>
            </a:r>
            <a:r>
              <a:rPr lang="it-IT" sz="2400" dirty="0">
                <a:solidFill>
                  <a:srgbClr val="002060"/>
                </a:solidFill>
                <a:latin typeface="+mn-lt"/>
              </a:rPr>
              <a:t>, </a:t>
            </a:r>
            <a:r>
              <a:rPr lang="it-IT" sz="2400" dirty="0" smtClean="0">
                <a:solidFill>
                  <a:srgbClr val="002060"/>
                </a:solidFill>
                <a:latin typeface="+mn-lt"/>
              </a:rPr>
              <a:t>i beni devono </a:t>
            </a:r>
            <a:r>
              <a:rPr lang="it-IT" sz="2400" dirty="0">
                <a:solidFill>
                  <a:srgbClr val="002060"/>
                </a:solidFill>
                <a:latin typeface="+mn-lt"/>
              </a:rPr>
              <a:t>essere dotati di almeno </a:t>
            </a:r>
            <a:r>
              <a:rPr lang="it-IT" sz="2400" b="1" dirty="0" smtClean="0">
                <a:solidFill>
                  <a:srgbClr val="002060"/>
                </a:solidFill>
                <a:latin typeface="+mn-lt"/>
              </a:rPr>
              <a:t>2 tra </a:t>
            </a:r>
            <a:r>
              <a:rPr lang="it-IT" sz="2400" b="1" dirty="0">
                <a:solidFill>
                  <a:srgbClr val="002060"/>
                </a:solidFill>
                <a:latin typeface="+mn-lt"/>
              </a:rPr>
              <a:t>le seguenti ulteriori </a:t>
            </a:r>
            <a:r>
              <a:rPr lang="it-IT" sz="2400" b="1" dirty="0" smtClean="0">
                <a:solidFill>
                  <a:srgbClr val="002060"/>
                </a:solidFill>
                <a:latin typeface="+mn-lt"/>
              </a:rPr>
              <a:t>caratteristiche </a:t>
            </a:r>
            <a:r>
              <a:rPr lang="it-IT" sz="2400" dirty="0">
                <a:solidFill>
                  <a:srgbClr val="002060"/>
                </a:solidFill>
                <a:latin typeface="+mn-lt"/>
              </a:rPr>
              <a:t>per</a:t>
            </a:r>
            <a:r>
              <a:rPr lang="it-IT" sz="2400" b="1" dirty="0" smtClean="0">
                <a:solidFill>
                  <a:srgbClr val="002060"/>
                </a:solidFill>
                <a:latin typeface="+mn-lt"/>
              </a:rPr>
              <a:t> </a:t>
            </a:r>
            <a:r>
              <a:rPr lang="it-IT" sz="2400" dirty="0" smtClean="0">
                <a:solidFill>
                  <a:srgbClr val="002060"/>
                </a:solidFill>
                <a:latin typeface="+mn-lt"/>
              </a:rPr>
              <a:t>renderle </a:t>
            </a:r>
            <a:r>
              <a:rPr lang="it-IT" sz="2400" dirty="0">
                <a:solidFill>
                  <a:srgbClr val="002060"/>
                </a:solidFill>
                <a:latin typeface="+mn-lt"/>
              </a:rPr>
              <a:t>assimilabili o integrabili a sistemi </a:t>
            </a:r>
            <a:r>
              <a:rPr lang="it-IT" sz="2400" dirty="0" err="1" smtClean="0">
                <a:solidFill>
                  <a:srgbClr val="002060"/>
                </a:solidFill>
                <a:latin typeface="+mn-lt"/>
              </a:rPr>
              <a:t>cyberfisici</a:t>
            </a:r>
            <a:r>
              <a:rPr lang="it-IT" sz="2400" dirty="0" smtClean="0">
                <a:solidFill>
                  <a:srgbClr val="002060"/>
                </a:solidFill>
                <a:latin typeface="+mn-lt"/>
              </a:rPr>
              <a:t>:</a:t>
            </a:r>
            <a:endParaRPr lang="it-IT" sz="2400" dirty="0">
              <a:solidFill>
                <a:srgbClr val="002060"/>
              </a:solidFill>
              <a:latin typeface="+mn-lt"/>
            </a:endParaRPr>
          </a:p>
          <a:p>
            <a:pPr marL="0" indent="0">
              <a:buNone/>
            </a:pPr>
            <a:endParaRPr lang="it-IT" sz="2400" dirty="0">
              <a:solidFill>
                <a:srgbClr val="002060"/>
              </a:solidFill>
              <a:latin typeface="+mn-lt"/>
            </a:endParaRPr>
          </a:p>
          <a:p>
            <a:pPr>
              <a:buClrTx/>
            </a:pPr>
            <a:r>
              <a:rPr lang="it-IT" sz="2400" dirty="0" smtClean="0">
                <a:solidFill>
                  <a:srgbClr val="002060"/>
                </a:solidFill>
                <a:latin typeface="+mn-lt"/>
              </a:rPr>
              <a:t>sistemi </a:t>
            </a:r>
            <a:r>
              <a:rPr lang="it-IT" sz="2400" dirty="0">
                <a:solidFill>
                  <a:srgbClr val="002060"/>
                </a:solidFill>
                <a:latin typeface="+mn-lt"/>
              </a:rPr>
              <a:t>di </a:t>
            </a:r>
            <a:r>
              <a:rPr lang="it-IT" sz="2400" dirty="0" err="1">
                <a:solidFill>
                  <a:srgbClr val="002060"/>
                </a:solidFill>
                <a:latin typeface="+mn-lt"/>
              </a:rPr>
              <a:t>telemanutenzione</a:t>
            </a:r>
            <a:r>
              <a:rPr lang="it-IT" sz="2400" dirty="0">
                <a:solidFill>
                  <a:srgbClr val="002060"/>
                </a:solidFill>
                <a:latin typeface="+mn-lt"/>
              </a:rPr>
              <a:t> e/o telediagnosi e/o controllo in </a:t>
            </a:r>
            <a:r>
              <a:rPr lang="it-IT" sz="2400" dirty="0" smtClean="0">
                <a:solidFill>
                  <a:srgbClr val="002060"/>
                </a:solidFill>
                <a:latin typeface="+mn-lt"/>
              </a:rPr>
              <a:t>remoto</a:t>
            </a:r>
            <a:endParaRPr lang="it-IT" sz="2400" dirty="0">
              <a:solidFill>
                <a:srgbClr val="002060"/>
              </a:solidFill>
              <a:latin typeface="+mn-lt"/>
            </a:endParaRPr>
          </a:p>
          <a:p>
            <a:pPr>
              <a:buClrTx/>
            </a:pPr>
            <a:r>
              <a:rPr lang="it-IT" sz="2400" dirty="0">
                <a:solidFill>
                  <a:srgbClr val="002060"/>
                </a:solidFill>
                <a:latin typeface="+mn-lt"/>
              </a:rPr>
              <a:t>monitoraggio continuo delle condizioni di lavoro e dei parametri di processo mediante opportuni set di sensori e </a:t>
            </a:r>
            <a:r>
              <a:rPr lang="it-IT" sz="2400" dirty="0" err="1">
                <a:solidFill>
                  <a:srgbClr val="002060"/>
                </a:solidFill>
                <a:latin typeface="+mn-lt"/>
              </a:rPr>
              <a:t>adattività</a:t>
            </a:r>
            <a:r>
              <a:rPr lang="it-IT" sz="2400" dirty="0">
                <a:solidFill>
                  <a:srgbClr val="002060"/>
                </a:solidFill>
                <a:latin typeface="+mn-lt"/>
              </a:rPr>
              <a:t> alle derive di </a:t>
            </a:r>
            <a:r>
              <a:rPr lang="it-IT" sz="2400" dirty="0" smtClean="0">
                <a:solidFill>
                  <a:srgbClr val="002060"/>
                </a:solidFill>
                <a:latin typeface="+mn-lt"/>
              </a:rPr>
              <a:t>processo</a:t>
            </a:r>
            <a:endParaRPr lang="it-IT" sz="2400" dirty="0">
              <a:solidFill>
                <a:srgbClr val="002060"/>
              </a:solidFill>
              <a:latin typeface="+mn-lt"/>
            </a:endParaRPr>
          </a:p>
          <a:p>
            <a:pPr>
              <a:buClrTx/>
            </a:pPr>
            <a:r>
              <a:rPr lang="it-IT" sz="2400" dirty="0">
                <a:solidFill>
                  <a:srgbClr val="002060"/>
                </a:solidFill>
                <a:latin typeface="+mn-lt"/>
              </a:rPr>
              <a:t>caratteristiche di integrazione tra macchina fisica e/o impianto con la modellizzazione e/o la simulazione del proprio comportamento nello svolgimento del </a:t>
            </a:r>
            <a:r>
              <a:rPr lang="it-IT" sz="2400" dirty="0" smtClean="0">
                <a:solidFill>
                  <a:srgbClr val="002060"/>
                </a:solidFill>
                <a:latin typeface="+mn-lt"/>
              </a:rPr>
              <a:t>processo</a:t>
            </a:r>
            <a:endParaRPr lang="it-IT" sz="2400" dirty="0">
              <a:solidFill>
                <a:srgbClr val="002060"/>
              </a:solidFill>
              <a:latin typeface="+mn-lt"/>
            </a:endParaRPr>
          </a:p>
        </p:txBody>
      </p:sp>
      <p:sp>
        <p:nvSpPr>
          <p:cNvPr id="10"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39</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3850452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356927" y="328646"/>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smtClean="0">
                <a:solidFill>
                  <a:srgbClr val="002060"/>
                </a:solidFill>
                <a:effectLst/>
                <a:latin typeface="Verdana" pitchFamily="34" charset="0"/>
              </a:rPr>
              <a:t>Nuove Macro Tecnologie Abilitanti</a:t>
            </a:r>
            <a:endParaRPr lang="it-IT" sz="2800" dirty="0">
              <a:solidFill>
                <a:srgbClr val="002060"/>
              </a:solidFill>
              <a:effectLst/>
              <a:latin typeface="Verdana" pitchFamily="3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268760"/>
            <a:ext cx="6432716" cy="4824537"/>
          </a:xfrm>
          <a:prstGeom prst="rect">
            <a:avLst/>
          </a:prstGeom>
        </p:spPr>
      </p:pic>
      <p:sp>
        <p:nvSpPr>
          <p:cNvPr id="8"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4</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4193993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Autofit/>
          </a:bodyPr>
          <a:lstStyle/>
          <a:p>
            <a:pPr algn="l">
              <a:defRPr/>
            </a:pPr>
            <a:r>
              <a:rPr lang="it-IT" sz="2400" dirty="0">
                <a:solidFill>
                  <a:srgbClr val="002060"/>
                </a:solidFill>
                <a:latin typeface="Verdana" pitchFamily="34" charset="0"/>
              </a:rPr>
              <a:t>Accertamento delle 5 Caratteristiche obbligatorie </a:t>
            </a:r>
          </a:p>
        </p:txBody>
      </p:sp>
      <p:sp>
        <p:nvSpPr>
          <p:cNvPr id="12" name="Text Box 7"/>
          <p:cNvSpPr txBox="1">
            <a:spLocks noChangeArrowheads="1"/>
          </p:cNvSpPr>
          <p:nvPr/>
        </p:nvSpPr>
        <p:spPr bwMode="auto">
          <a:xfrm>
            <a:off x="323528" y="1484784"/>
            <a:ext cx="8197850" cy="330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457200" indent="-457200">
              <a:buClr>
                <a:srgbClr val="002060"/>
              </a:buClr>
              <a:buFont typeface="+mj-lt"/>
              <a:buAutoNum type="arabicPeriod"/>
            </a:pPr>
            <a:r>
              <a:rPr lang="it-IT" sz="2000" dirty="0" smtClean="0">
                <a:solidFill>
                  <a:srgbClr val="002060"/>
                </a:solidFill>
                <a:latin typeface="Calibri" panose="020F0502020204030204" pitchFamily="34" charset="0"/>
              </a:rPr>
              <a:t>La </a:t>
            </a:r>
            <a:r>
              <a:rPr lang="it-IT" sz="2000" dirty="0">
                <a:solidFill>
                  <a:srgbClr val="002060"/>
                </a:solidFill>
                <a:latin typeface="Calibri" panose="020F0502020204030204" pitchFamily="34" charset="0"/>
              </a:rPr>
              <a:t>caratteristica del </a:t>
            </a:r>
            <a:r>
              <a:rPr lang="it-IT" sz="2000" i="1" dirty="0">
                <a:solidFill>
                  <a:srgbClr val="002060"/>
                </a:solidFill>
                <a:latin typeface="Calibri" panose="020F0502020204030204" pitchFamily="34" charset="0"/>
              </a:rPr>
              <a:t>controllo per mezzo di CNC (Computer </a:t>
            </a:r>
            <a:r>
              <a:rPr lang="it-IT" sz="2000" i="1" dirty="0" err="1">
                <a:solidFill>
                  <a:srgbClr val="002060"/>
                </a:solidFill>
                <a:latin typeface="Calibri" panose="020F0502020204030204" pitchFamily="34" charset="0"/>
              </a:rPr>
              <a:t>Numerical</a:t>
            </a:r>
            <a:r>
              <a:rPr lang="it-IT" sz="2000" i="1" dirty="0">
                <a:solidFill>
                  <a:srgbClr val="002060"/>
                </a:solidFill>
                <a:latin typeface="Calibri" panose="020F0502020204030204" pitchFamily="34" charset="0"/>
              </a:rPr>
              <a:t> Control) e/o PLC (</a:t>
            </a:r>
            <a:r>
              <a:rPr lang="it-IT" sz="2000" i="1" dirty="0" err="1">
                <a:solidFill>
                  <a:srgbClr val="002060"/>
                </a:solidFill>
                <a:latin typeface="Calibri" panose="020F0502020204030204" pitchFamily="34" charset="0"/>
              </a:rPr>
              <a:t>Programmable</a:t>
            </a:r>
            <a:r>
              <a:rPr lang="it-IT" sz="2000" i="1" dirty="0">
                <a:solidFill>
                  <a:srgbClr val="002060"/>
                </a:solidFill>
                <a:latin typeface="Calibri" panose="020F0502020204030204" pitchFamily="34" charset="0"/>
              </a:rPr>
              <a:t> </a:t>
            </a:r>
            <a:r>
              <a:rPr lang="it-IT" sz="2000" i="1" dirty="0" err="1">
                <a:solidFill>
                  <a:srgbClr val="002060"/>
                </a:solidFill>
                <a:latin typeface="Calibri" panose="020F0502020204030204" pitchFamily="34" charset="0"/>
              </a:rPr>
              <a:t>Logic</a:t>
            </a:r>
            <a:r>
              <a:rPr lang="it-IT" sz="2000" i="1" dirty="0">
                <a:solidFill>
                  <a:srgbClr val="002060"/>
                </a:solidFill>
                <a:latin typeface="Calibri" panose="020F0502020204030204" pitchFamily="34" charset="0"/>
              </a:rPr>
              <a:t> Controller) </a:t>
            </a:r>
            <a:r>
              <a:rPr lang="it-IT" sz="2000" b="1" dirty="0">
                <a:solidFill>
                  <a:srgbClr val="002060"/>
                </a:solidFill>
                <a:latin typeface="Calibri" panose="020F0502020204030204" pitchFamily="34" charset="0"/>
              </a:rPr>
              <a:t>è da considerarsi pienamente accettata </a:t>
            </a:r>
            <a:r>
              <a:rPr lang="it-IT" sz="2000" dirty="0" smtClean="0">
                <a:solidFill>
                  <a:srgbClr val="002060"/>
                </a:solidFill>
                <a:latin typeface="Calibri" panose="020F0502020204030204" pitchFamily="34" charset="0"/>
              </a:rPr>
              <a:t>anche quando la macchina/impianto </a:t>
            </a:r>
            <a:r>
              <a:rPr lang="it-IT" sz="2000" b="1" dirty="0" smtClean="0">
                <a:solidFill>
                  <a:srgbClr val="002060"/>
                </a:solidFill>
                <a:latin typeface="Calibri" panose="020F0502020204030204" pitchFamily="34" charset="0"/>
              </a:rPr>
              <a:t>possiede soluzioni di controllo equipollenti</a:t>
            </a:r>
            <a:r>
              <a:rPr lang="it-IT" sz="2000" dirty="0" smtClean="0">
                <a:solidFill>
                  <a:srgbClr val="002060"/>
                </a:solidFill>
                <a:latin typeface="Calibri" panose="020F0502020204030204" pitchFamily="34" charset="0"/>
              </a:rPr>
              <a:t>, ovvero da un apparato </a:t>
            </a:r>
            <a:r>
              <a:rPr lang="it-IT" sz="2000" dirty="0">
                <a:solidFill>
                  <a:srgbClr val="002060"/>
                </a:solidFill>
                <a:latin typeface="Calibri" panose="020F0502020204030204" pitchFamily="34" charset="0"/>
              </a:rPr>
              <a:t>a logica programmabile PC, microprocessore o </a:t>
            </a:r>
            <a:r>
              <a:rPr lang="it-IT" sz="2000" dirty="0" smtClean="0">
                <a:solidFill>
                  <a:srgbClr val="002060"/>
                </a:solidFill>
                <a:latin typeface="Calibri" panose="020F0502020204030204" pitchFamily="34" charset="0"/>
              </a:rPr>
              <a:t>equivalente </a:t>
            </a:r>
            <a:r>
              <a:rPr lang="it-IT" sz="2000" dirty="0">
                <a:solidFill>
                  <a:srgbClr val="002060"/>
                </a:solidFill>
                <a:latin typeface="Calibri" panose="020F0502020204030204" pitchFamily="34" charset="0"/>
              </a:rPr>
              <a:t>che utilizzi un </a:t>
            </a:r>
            <a:r>
              <a:rPr lang="it-IT" sz="2000" b="1" dirty="0">
                <a:solidFill>
                  <a:srgbClr val="002060"/>
                </a:solidFill>
                <a:latin typeface="Calibri" panose="020F0502020204030204" pitchFamily="34" charset="0"/>
              </a:rPr>
              <a:t>linguaggio standardizzato o personalizzato</a:t>
            </a:r>
            <a:r>
              <a:rPr lang="it-IT" sz="2000" dirty="0">
                <a:solidFill>
                  <a:srgbClr val="002060"/>
                </a:solidFill>
                <a:latin typeface="Calibri" panose="020F0502020204030204" pitchFamily="34" charset="0"/>
              </a:rPr>
              <a:t>, oppure più complessi, dotato o meno di controllore centralizzato, che combinano più PLC o CNC (es.: soluzioni di controllo per celle/FMS </a:t>
            </a:r>
            <a:r>
              <a:rPr lang="it-IT" sz="2000" i="1" dirty="0" err="1" smtClean="0">
                <a:solidFill>
                  <a:srgbClr val="002060"/>
                </a:solidFill>
                <a:latin typeface="Calibri" panose="020F0502020204030204" pitchFamily="34" charset="0"/>
              </a:rPr>
              <a:t>Flexible</a:t>
            </a:r>
            <a:r>
              <a:rPr lang="it-IT" sz="2000" i="1" dirty="0" smtClean="0">
                <a:solidFill>
                  <a:srgbClr val="002060"/>
                </a:solidFill>
                <a:latin typeface="Calibri" panose="020F0502020204030204" pitchFamily="34" charset="0"/>
              </a:rPr>
              <a:t> </a:t>
            </a:r>
            <a:r>
              <a:rPr lang="it-IT" sz="2000" i="1" dirty="0">
                <a:solidFill>
                  <a:srgbClr val="002060"/>
                </a:solidFill>
                <a:latin typeface="Calibri" panose="020F0502020204030204" pitchFamily="34" charset="0"/>
              </a:rPr>
              <a:t>M</a:t>
            </a:r>
            <a:r>
              <a:rPr lang="it-IT" sz="2000" i="1" dirty="0" smtClean="0">
                <a:solidFill>
                  <a:srgbClr val="002060"/>
                </a:solidFill>
                <a:latin typeface="Calibri" panose="020F0502020204030204" pitchFamily="34" charset="0"/>
              </a:rPr>
              <a:t>anufacturing </a:t>
            </a:r>
            <a:r>
              <a:rPr lang="it-IT" sz="2000" i="1" dirty="0">
                <a:solidFill>
                  <a:srgbClr val="002060"/>
                </a:solidFill>
                <a:latin typeface="Calibri" panose="020F0502020204030204" pitchFamily="34" charset="0"/>
              </a:rPr>
              <a:t>S</a:t>
            </a:r>
            <a:r>
              <a:rPr lang="it-IT" sz="2000" i="1" dirty="0" smtClean="0">
                <a:solidFill>
                  <a:srgbClr val="002060"/>
                </a:solidFill>
                <a:latin typeface="Calibri" panose="020F0502020204030204" pitchFamily="34" charset="0"/>
              </a:rPr>
              <a:t>ystem </a:t>
            </a:r>
            <a:r>
              <a:rPr lang="it-IT" sz="2000" dirty="0" smtClean="0">
                <a:solidFill>
                  <a:srgbClr val="002060"/>
                </a:solidFill>
                <a:latin typeface="Calibri" panose="020F0502020204030204" pitchFamily="34" charset="0"/>
              </a:rPr>
              <a:t>oppure </a:t>
            </a:r>
            <a:r>
              <a:rPr lang="it-IT" sz="2000" dirty="0">
                <a:solidFill>
                  <a:srgbClr val="002060"/>
                </a:solidFill>
                <a:latin typeface="Calibri" panose="020F0502020204030204" pitchFamily="34" charset="0"/>
              </a:rPr>
              <a:t>sistemi dotati di soluzione DCS – </a:t>
            </a:r>
            <a:r>
              <a:rPr lang="it-IT" sz="2000" i="1" dirty="0">
                <a:solidFill>
                  <a:srgbClr val="002060"/>
                </a:solidFill>
                <a:latin typeface="Calibri" panose="020F0502020204030204" pitchFamily="34" charset="0"/>
              </a:rPr>
              <a:t>Distributed Control System</a:t>
            </a:r>
            <a:r>
              <a:rPr lang="it-IT" sz="2000" dirty="0">
                <a:solidFill>
                  <a:srgbClr val="002060"/>
                </a:solidFill>
                <a:latin typeface="Calibri" panose="020F0502020204030204" pitchFamily="34" charset="0"/>
              </a:rPr>
              <a:t>). </a:t>
            </a:r>
          </a:p>
          <a:p>
            <a:pPr marL="0" indent="0">
              <a:buNone/>
            </a:pPr>
            <a:endParaRPr lang="it-IT" sz="2400" dirty="0">
              <a:solidFill>
                <a:srgbClr val="002060"/>
              </a:solidFill>
              <a:latin typeface="+mn-lt"/>
            </a:endParaRPr>
          </a:p>
        </p:txBody>
      </p:sp>
      <p:sp>
        <p:nvSpPr>
          <p:cNvPr id="10"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40</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39019435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Autofit/>
          </a:bodyPr>
          <a:lstStyle/>
          <a:p>
            <a:pPr algn="l">
              <a:defRPr/>
            </a:pPr>
            <a:r>
              <a:rPr lang="it-IT" sz="2400" dirty="0">
                <a:solidFill>
                  <a:srgbClr val="002060"/>
                </a:solidFill>
                <a:latin typeface="Verdana" pitchFamily="34" charset="0"/>
              </a:rPr>
              <a:t>Accertamento delle 5 Caratteristiche obbligatorie </a:t>
            </a:r>
          </a:p>
        </p:txBody>
      </p:sp>
      <p:sp>
        <p:nvSpPr>
          <p:cNvPr id="12" name="Text Box 7"/>
          <p:cNvSpPr txBox="1">
            <a:spLocks noChangeArrowheads="1"/>
          </p:cNvSpPr>
          <p:nvPr/>
        </p:nvSpPr>
        <p:spPr bwMode="auto">
          <a:xfrm>
            <a:off x="323528" y="1196752"/>
            <a:ext cx="8197850" cy="469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457200" indent="-457200">
              <a:buClr>
                <a:srgbClr val="002060"/>
              </a:buClr>
              <a:buFont typeface="+mj-lt"/>
              <a:buAutoNum type="arabicPeriod" startAt="2"/>
            </a:pPr>
            <a:r>
              <a:rPr lang="it-IT" sz="2000" dirty="0" smtClean="0">
                <a:solidFill>
                  <a:srgbClr val="002060"/>
                </a:solidFill>
                <a:latin typeface="Calibri" panose="020F0502020204030204" pitchFamily="34" charset="0"/>
              </a:rPr>
              <a:t>La </a:t>
            </a:r>
            <a:r>
              <a:rPr lang="it-IT" sz="2000" dirty="0">
                <a:solidFill>
                  <a:srgbClr val="002060"/>
                </a:solidFill>
                <a:latin typeface="Calibri" panose="020F0502020204030204" pitchFamily="34" charset="0"/>
              </a:rPr>
              <a:t>caratteristica dell’</a:t>
            </a:r>
            <a:r>
              <a:rPr lang="it-IT" sz="2000" b="1" dirty="0">
                <a:solidFill>
                  <a:srgbClr val="002060"/>
                </a:solidFill>
                <a:latin typeface="Calibri" panose="020F0502020204030204" pitchFamily="34" charset="0"/>
              </a:rPr>
              <a:t>interconnessione ai sistemi informatici di fabbrica con caricamento da remoto di istruzioni e/o part </a:t>
            </a:r>
            <a:r>
              <a:rPr lang="it-IT" sz="2000" b="1" dirty="0" err="1">
                <a:solidFill>
                  <a:srgbClr val="002060"/>
                </a:solidFill>
                <a:latin typeface="Calibri" panose="020F0502020204030204" pitchFamily="34" charset="0"/>
              </a:rPr>
              <a:t>program</a:t>
            </a:r>
            <a:r>
              <a:rPr lang="it-IT" sz="2000" b="1" dirty="0">
                <a:solidFill>
                  <a:srgbClr val="002060"/>
                </a:solidFill>
                <a:latin typeface="Calibri" panose="020F0502020204030204" pitchFamily="34" charset="0"/>
              </a:rPr>
              <a:t> </a:t>
            </a:r>
            <a:r>
              <a:rPr lang="it-IT" sz="2000" dirty="0">
                <a:solidFill>
                  <a:srgbClr val="002060"/>
                </a:solidFill>
                <a:latin typeface="Calibri" panose="020F0502020204030204" pitchFamily="34" charset="0"/>
              </a:rPr>
              <a:t>è soddisfatta </a:t>
            </a:r>
            <a:r>
              <a:rPr lang="it-IT" sz="2000" dirty="0" smtClean="0">
                <a:solidFill>
                  <a:srgbClr val="002060"/>
                </a:solidFill>
                <a:latin typeface="Calibri" panose="020F0502020204030204" pitchFamily="34" charset="0"/>
              </a:rPr>
              <a:t>se sussistono </a:t>
            </a:r>
            <a:r>
              <a:rPr lang="it-IT" sz="2000" b="1" dirty="0" smtClean="0">
                <a:solidFill>
                  <a:srgbClr val="002060"/>
                </a:solidFill>
                <a:latin typeface="Calibri" panose="020F0502020204030204" pitchFamily="34" charset="0"/>
              </a:rPr>
              <a:t>ENTRAMBE</a:t>
            </a:r>
            <a:r>
              <a:rPr lang="it-IT" sz="2000" dirty="0" smtClean="0">
                <a:solidFill>
                  <a:srgbClr val="002060"/>
                </a:solidFill>
                <a:latin typeface="Calibri" panose="020F0502020204030204" pitchFamily="34" charset="0"/>
              </a:rPr>
              <a:t> le condizioni seguenti:</a:t>
            </a:r>
          </a:p>
          <a:p>
            <a:pPr marL="457200" indent="-457200">
              <a:buClr>
                <a:srgbClr val="002060"/>
              </a:buClr>
              <a:buFont typeface="+mj-lt"/>
              <a:buAutoNum type="arabicPeriod" startAt="2"/>
            </a:pPr>
            <a:endParaRPr lang="it-IT" sz="2000" dirty="0" smtClean="0">
              <a:solidFill>
                <a:srgbClr val="002060"/>
              </a:solidFill>
              <a:latin typeface="Calibri" panose="020F0502020204030204" pitchFamily="34" charset="0"/>
            </a:endParaRPr>
          </a:p>
          <a:p>
            <a:pPr lvl="1">
              <a:buFont typeface="Wingdings" panose="05000000000000000000" pitchFamily="2" charset="2"/>
              <a:buChar char="ü"/>
            </a:pPr>
            <a:r>
              <a:rPr lang="it-IT" sz="1800" dirty="0" smtClean="0">
                <a:solidFill>
                  <a:srgbClr val="002060"/>
                </a:solidFill>
                <a:latin typeface="Calibri" panose="020F0502020204030204" pitchFamily="34" charset="0"/>
              </a:rPr>
              <a:t>il </a:t>
            </a:r>
            <a:r>
              <a:rPr lang="it-IT" sz="1800" dirty="0">
                <a:solidFill>
                  <a:srgbClr val="002060"/>
                </a:solidFill>
                <a:latin typeface="Calibri" panose="020F0502020204030204" pitchFamily="34" charset="0"/>
              </a:rPr>
              <a:t>bene </a:t>
            </a:r>
            <a:r>
              <a:rPr lang="it-IT" sz="1800" b="1" dirty="0">
                <a:solidFill>
                  <a:srgbClr val="002060"/>
                </a:solidFill>
                <a:latin typeface="Calibri" panose="020F0502020204030204" pitchFamily="34" charset="0"/>
              </a:rPr>
              <a:t>scambia informazioni </a:t>
            </a:r>
            <a:r>
              <a:rPr lang="it-IT" sz="1800" dirty="0">
                <a:solidFill>
                  <a:srgbClr val="002060"/>
                </a:solidFill>
                <a:latin typeface="Calibri" panose="020F0502020204030204" pitchFamily="34" charset="0"/>
              </a:rPr>
              <a:t>con sistemi interni (es.: sistema gestionale, sistemi di pianificazione, sistemi di progettazione e sviluppo del prodotto, monitoraggio, anche in remoto, e controllo, altre macchine dello stabilimento, ecc.) </a:t>
            </a:r>
            <a:r>
              <a:rPr lang="it-IT" sz="1800" b="1" dirty="0">
                <a:solidFill>
                  <a:srgbClr val="002060"/>
                </a:solidFill>
                <a:latin typeface="Calibri" panose="020F0502020204030204" pitchFamily="34" charset="0"/>
              </a:rPr>
              <a:t>per mezzo di un collegamento basato su specifiche documentate, disponibili pubblicamente e internazionalmente riconosciute </a:t>
            </a:r>
            <a:r>
              <a:rPr lang="it-IT" sz="1800" dirty="0" smtClean="0">
                <a:solidFill>
                  <a:srgbClr val="002060"/>
                </a:solidFill>
                <a:latin typeface="Calibri" panose="020F0502020204030204" pitchFamily="34" charset="0"/>
              </a:rPr>
              <a:t/>
            </a:r>
            <a:br>
              <a:rPr lang="it-IT" sz="1800" dirty="0" smtClean="0">
                <a:solidFill>
                  <a:srgbClr val="002060"/>
                </a:solidFill>
                <a:latin typeface="Calibri" panose="020F0502020204030204" pitchFamily="34" charset="0"/>
              </a:rPr>
            </a:br>
            <a:r>
              <a:rPr lang="it-IT" sz="1800" dirty="0" smtClean="0">
                <a:solidFill>
                  <a:srgbClr val="002060"/>
                </a:solidFill>
                <a:latin typeface="Calibri" panose="020F0502020204030204" pitchFamily="34" charset="0"/>
              </a:rPr>
              <a:t>(</a:t>
            </a:r>
            <a:r>
              <a:rPr lang="it-IT" sz="1800" dirty="0">
                <a:solidFill>
                  <a:srgbClr val="002060"/>
                </a:solidFill>
                <a:latin typeface="Calibri" panose="020F0502020204030204" pitchFamily="34" charset="0"/>
              </a:rPr>
              <a:t>esempi: TCP-IP, HTTP, MQTT, ecc</a:t>
            </a:r>
            <a:r>
              <a:rPr lang="it-IT" sz="1800" dirty="0" smtClean="0">
                <a:solidFill>
                  <a:srgbClr val="002060"/>
                </a:solidFill>
                <a:latin typeface="Calibri" panose="020F0502020204030204" pitchFamily="34" charset="0"/>
              </a:rPr>
              <a:t>.).</a:t>
            </a:r>
          </a:p>
          <a:p>
            <a:pPr marL="457200" lvl="1" indent="0">
              <a:buNone/>
            </a:pPr>
            <a:endParaRPr lang="it-IT" sz="1800" dirty="0" smtClean="0">
              <a:solidFill>
                <a:srgbClr val="002060"/>
              </a:solidFill>
              <a:latin typeface="Calibri" panose="020F0502020204030204" pitchFamily="34" charset="0"/>
            </a:endParaRPr>
          </a:p>
          <a:p>
            <a:pPr lvl="1">
              <a:buFont typeface="Wingdings" panose="05000000000000000000" pitchFamily="2" charset="2"/>
              <a:buChar char="ü"/>
            </a:pPr>
            <a:r>
              <a:rPr lang="it-IT" sz="1800" dirty="0" smtClean="0">
                <a:solidFill>
                  <a:srgbClr val="002060"/>
                </a:solidFill>
                <a:latin typeface="Calibri" panose="020F0502020204030204" pitchFamily="34" charset="0"/>
              </a:rPr>
              <a:t>il </a:t>
            </a:r>
            <a:r>
              <a:rPr lang="it-IT" sz="1800" dirty="0">
                <a:solidFill>
                  <a:srgbClr val="002060"/>
                </a:solidFill>
                <a:latin typeface="Calibri" panose="020F0502020204030204" pitchFamily="34" charset="0"/>
              </a:rPr>
              <a:t>bene </a:t>
            </a:r>
            <a:r>
              <a:rPr lang="it-IT" sz="1800" dirty="0" smtClean="0">
                <a:solidFill>
                  <a:srgbClr val="002060"/>
                </a:solidFill>
                <a:latin typeface="Calibri" panose="020F0502020204030204" pitchFamily="34" charset="0"/>
              </a:rPr>
              <a:t>è </a:t>
            </a:r>
            <a:r>
              <a:rPr lang="it-IT" sz="1800" b="1" dirty="0" smtClean="0">
                <a:solidFill>
                  <a:srgbClr val="002060"/>
                </a:solidFill>
                <a:latin typeface="Calibri" panose="020F0502020204030204" pitchFamily="34" charset="0"/>
              </a:rPr>
              <a:t>identificato </a:t>
            </a:r>
            <a:r>
              <a:rPr lang="it-IT" sz="1800" b="1" dirty="0">
                <a:solidFill>
                  <a:srgbClr val="002060"/>
                </a:solidFill>
                <a:latin typeface="Calibri" panose="020F0502020204030204" pitchFamily="34" charset="0"/>
              </a:rPr>
              <a:t>univocamente</a:t>
            </a:r>
            <a:r>
              <a:rPr lang="it-IT" sz="1800" dirty="0">
                <a:solidFill>
                  <a:srgbClr val="002060"/>
                </a:solidFill>
                <a:latin typeface="Calibri" panose="020F0502020204030204" pitchFamily="34" charset="0"/>
              </a:rPr>
              <a:t>, al fine di riconoscere l’origine delle informazioni, mediante l’utilizzo di standard di indirizzamento internazionalmente riconosciuti (es.: indirizzo IP). </a:t>
            </a:r>
            <a:endParaRPr lang="it-IT" sz="1800" dirty="0" smtClean="0">
              <a:solidFill>
                <a:srgbClr val="002060"/>
              </a:solidFill>
              <a:latin typeface="Calibri" panose="020F0502020204030204" pitchFamily="34" charset="0"/>
            </a:endParaRPr>
          </a:p>
          <a:p>
            <a:endParaRPr lang="it-IT" sz="2000" dirty="0">
              <a:solidFill>
                <a:srgbClr val="002060"/>
              </a:solidFill>
              <a:latin typeface="Calibri" panose="020F0502020204030204" pitchFamily="34" charset="0"/>
            </a:endParaRPr>
          </a:p>
        </p:txBody>
      </p:sp>
      <p:sp>
        <p:nvSpPr>
          <p:cNvPr id="10"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41</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34028320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Autofit/>
          </a:bodyPr>
          <a:lstStyle/>
          <a:p>
            <a:pPr algn="l">
              <a:defRPr/>
            </a:pPr>
            <a:r>
              <a:rPr lang="it-IT" sz="2400" dirty="0">
                <a:solidFill>
                  <a:srgbClr val="002060"/>
                </a:solidFill>
                <a:latin typeface="Verdana" pitchFamily="34" charset="0"/>
              </a:rPr>
              <a:t>Accertamento delle 5 Caratteristiche obbligatorie </a:t>
            </a:r>
          </a:p>
        </p:txBody>
      </p:sp>
      <p:sp>
        <p:nvSpPr>
          <p:cNvPr id="12" name="Text Box 7"/>
          <p:cNvSpPr txBox="1">
            <a:spLocks noChangeArrowheads="1"/>
          </p:cNvSpPr>
          <p:nvPr/>
        </p:nvSpPr>
        <p:spPr bwMode="auto">
          <a:xfrm>
            <a:off x="323528" y="1196752"/>
            <a:ext cx="8197850" cy="518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457200" indent="-457200">
              <a:buClr>
                <a:srgbClr val="002060"/>
              </a:buClr>
              <a:buFont typeface="+mj-lt"/>
              <a:buAutoNum type="arabicPeriod" startAt="3"/>
            </a:pPr>
            <a:r>
              <a:rPr lang="it-IT" sz="2000" dirty="0" smtClean="0">
                <a:solidFill>
                  <a:srgbClr val="002060"/>
                </a:solidFill>
                <a:latin typeface="Calibri" panose="020F0502020204030204" pitchFamily="34" charset="0"/>
              </a:rPr>
              <a:t>La </a:t>
            </a:r>
            <a:r>
              <a:rPr lang="it-IT" sz="2000" dirty="0">
                <a:solidFill>
                  <a:srgbClr val="002060"/>
                </a:solidFill>
                <a:latin typeface="Calibri" panose="020F0502020204030204" pitchFamily="34" charset="0"/>
              </a:rPr>
              <a:t>caratteristica dell’</a:t>
            </a:r>
            <a:r>
              <a:rPr lang="it-IT" sz="2000" b="1" dirty="0">
                <a:solidFill>
                  <a:srgbClr val="002060"/>
                </a:solidFill>
                <a:latin typeface="Calibri" panose="020F0502020204030204" pitchFamily="34" charset="0"/>
              </a:rPr>
              <a:t>integrazione automatizzata con il sistema logistico </a:t>
            </a:r>
            <a:r>
              <a:rPr lang="it-IT" sz="2000" dirty="0">
                <a:solidFill>
                  <a:srgbClr val="002060"/>
                </a:solidFill>
                <a:latin typeface="Calibri" panose="020F0502020204030204" pitchFamily="34" charset="0"/>
              </a:rPr>
              <a:t>della fabbrica o con la </a:t>
            </a:r>
            <a:r>
              <a:rPr lang="it-IT" sz="2000" b="1" dirty="0">
                <a:solidFill>
                  <a:srgbClr val="002060"/>
                </a:solidFill>
                <a:latin typeface="Calibri" panose="020F0502020204030204" pitchFamily="34" charset="0"/>
              </a:rPr>
              <a:t>rete di fornitura </a:t>
            </a:r>
            <a:r>
              <a:rPr lang="it-IT" sz="2000" dirty="0">
                <a:solidFill>
                  <a:srgbClr val="002060"/>
                </a:solidFill>
                <a:latin typeface="Calibri" panose="020F0502020204030204" pitchFamily="34" charset="0"/>
              </a:rPr>
              <a:t>e/o con </a:t>
            </a:r>
            <a:r>
              <a:rPr lang="it-IT" sz="2000" b="1" dirty="0">
                <a:solidFill>
                  <a:srgbClr val="002060"/>
                </a:solidFill>
                <a:latin typeface="Calibri" panose="020F0502020204030204" pitchFamily="34" charset="0"/>
              </a:rPr>
              <a:t>altre macchine del ciclo produttivo</a:t>
            </a:r>
            <a:r>
              <a:rPr lang="it-IT" sz="2000" dirty="0">
                <a:solidFill>
                  <a:srgbClr val="002060"/>
                </a:solidFill>
                <a:latin typeface="Calibri" panose="020F0502020204030204" pitchFamily="34" charset="0"/>
              </a:rPr>
              <a:t> specifica che la macchina/impianto debba essere integrata in una delle seguenti opzioni: </a:t>
            </a:r>
          </a:p>
          <a:p>
            <a:pPr lvl="1"/>
            <a:r>
              <a:rPr lang="it-IT" sz="1900" i="1" u="sng" dirty="0" smtClean="0">
                <a:solidFill>
                  <a:srgbClr val="002060"/>
                </a:solidFill>
                <a:latin typeface="Calibri" panose="020F0502020204030204" pitchFamily="34" charset="0"/>
              </a:rPr>
              <a:t>Con </a:t>
            </a:r>
            <a:r>
              <a:rPr lang="it-IT" sz="1900" i="1" u="sng" dirty="0">
                <a:solidFill>
                  <a:srgbClr val="002060"/>
                </a:solidFill>
                <a:latin typeface="Calibri" panose="020F0502020204030204" pitchFamily="34" charset="0"/>
              </a:rPr>
              <a:t>il sistema logistico della fabbrica</a:t>
            </a:r>
            <a:r>
              <a:rPr lang="it-IT" sz="1900" u="sng" dirty="0">
                <a:solidFill>
                  <a:srgbClr val="002060"/>
                </a:solidFill>
                <a:latin typeface="Calibri" panose="020F0502020204030204" pitchFamily="34" charset="0"/>
              </a:rPr>
              <a:t>:</a:t>
            </a:r>
            <a:r>
              <a:rPr lang="it-IT" sz="1900" dirty="0">
                <a:solidFill>
                  <a:srgbClr val="002060"/>
                </a:solidFill>
                <a:latin typeface="Calibri" panose="020F0502020204030204" pitchFamily="34" charset="0"/>
              </a:rPr>
              <a:t> in questo caso si può intendere sia una integrazione fisica che informativa. Ovvero, rientrano casi di integrazione fisica in cui la macchina/impianto sia asservita o in input o in output da un sistema di movimentazione/</a:t>
            </a:r>
            <a:r>
              <a:rPr lang="it-IT" sz="1900" i="1" dirty="0" err="1">
                <a:solidFill>
                  <a:srgbClr val="002060"/>
                </a:solidFill>
                <a:latin typeface="Calibri" panose="020F0502020204030204" pitchFamily="34" charset="0"/>
              </a:rPr>
              <a:t>handling</a:t>
            </a:r>
            <a:r>
              <a:rPr lang="it-IT" sz="1900" i="1" dirty="0">
                <a:solidFill>
                  <a:srgbClr val="002060"/>
                </a:solidFill>
                <a:latin typeface="Calibri" panose="020F0502020204030204" pitchFamily="34" charset="0"/>
              </a:rPr>
              <a:t> </a:t>
            </a:r>
            <a:r>
              <a:rPr lang="it-IT" sz="1900" dirty="0">
                <a:solidFill>
                  <a:srgbClr val="002060"/>
                </a:solidFill>
                <a:latin typeface="Calibri" panose="020F0502020204030204" pitchFamily="34" charset="0"/>
              </a:rPr>
              <a:t>automatizzato o semiautomatizzato (ad es. rulliera, </a:t>
            </a:r>
            <a:r>
              <a:rPr lang="it-IT" sz="1900" dirty="0" err="1">
                <a:solidFill>
                  <a:srgbClr val="002060"/>
                </a:solidFill>
                <a:latin typeface="Calibri" panose="020F0502020204030204" pitchFamily="34" charset="0"/>
              </a:rPr>
              <a:t>AGVs</a:t>
            </a:r>
            <a:r>
              <a:rPr lang="it-IT" sz="1900" dirty="0">
                <a:solidFill>
                  <a:srgbClr val="002060"/>
                </a:solidFill>
                <a:latin typeface="Calibri" panose="020F0502020204030204" pitchFamily="34" charset="0"/>
              </a:rPr>
              <a:t>, sistemi aerei, robot, carroponte, ecc.) che sia a sua volta integrato con un altro elemento della fabbrica (ad es. un magazzino, un buffer o un’altra macchina/impianto, ecc.); oppure casi di integrazione informativa in cui sussista la tracciabilità dei prodotti/lotti realizzati mediante appositi sistemi di tracciamento automatizzati (p.e. codici a barre, </a:t>
            </a:r>
            <a:r>
              <a:rPr lang="it-IT" sz="1900" dirty="0" err="1">
                <a:solidFill>
                  <a:srgbClr val="002060"/>
                </a:solidFill>
                <a:latin typeface="Calibri" panose="020F0502020204030204" pitchFamily="34" charset="0"/>
              </a:rPr>
              <a:t>tag</a:t>
            </a:r>
            <a:r>
              <a:rPr lang="it-IT" sz="1900" dirty="0">
                <a:solidFill>
                  <a:srgbClr val="002060"/>
                </a:solidFill>
                <a:latin typeface="Calibri" panose="020F0502020204030204" pitchFamily="34" charset="0"/>
              </a:rPr>
              <a:t> RFID, ecc.) che permettano al sistema di gestione della logistica di fabbrica di registrare l’avanzamento, la posizione o altre informazioni di natura logistica dei beni, lotti o semilavorati oggetto del processo produttivo; </a:t>
            </a:r>
            <a:endParaRPr lang="it-IT" sz="2000" dirty="0">
              <a:solidFill>
                <a:srgbClr val="002060"/>
              </a:solidFill>
              <a:latin typeface="Calibri" panose="020F0502020204030204" pitchFamily="34" charset="0"/>
            </a:endParaRPr>
          </a:p>
        </p:txBody>
      </p:sp>
      <p:sp>
        <p:nvSpPr>
          <p:cNvPr id="10"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42</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28486797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Autofit/>
          </a:bodyPr>
          <a:lstStyle/>
          <a:p>
            <a:pPr algn="l">
              <a:defRPr/>
            </a:pPr>
            <a:r>
              <a:rPr lang="it-IT" sz="2400" dirty="0">
                <a:solidFill>
                  <a:srgbClr val="002060"/>
                </a:solidFill>
                <a:latin typeface="Verdana" pitchFamily="34" charset="0"/>
              </a:rPr>
              <a:t>Accertamento delle 5 Caratteristiche obbligatorie </a:t>
            </a:r>
          </a:p>
        </p:txBody>
      </p:sp>
      <p:sp>
        <p:nvSpPr>
          <p:cNvPr id="12" name="Text Box 7"/>
          <p:cNvSpPr txBox="1">
            <a:spLocks noChangeArrowheads="1"/>
          </p:cNvSpPr>
          <p:nvPr/>
        </p:nvSpPr>
        <p:spPr bwMode="auto">
          <a:xfrm>
            <a:off x="323528" y="1406449"/>
            <a:ext cx="8197850" cy="438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lvl="1"/>
            <a:r>
              <a:rPr lang="it-IT" sz="1900" i="1" u="sng" dirty="0" smtClean="0">
                <a:solidFill>
                  <a:srgbClr val="002060"/>
                </a:solidFill>
                <a:latin typeface="Calibri" panose="020F0502020204030204" pitchFamily="34" charset="0"/>
              </a:rPr>
              <a:t>Con </a:t>
            </a:r>
            <a:r>
              <a:rPr lang="it-IT" sz="1900" i="1" u="sng" dirty="0">
                <a:solidFill>
                  <a:srgbClr val="002060"/>
                </a:solidFill>
                <a:latin typeface="Calibri" panose="020F0502020204030204" pitchFamily="34" charset="0"/>
              </a:rPr>
              <a:t>la rete di fornitura:</a:t>
            </a:r>
            <a:r>
              <a:rPr lang="it-IT" sz="1900" i="1" dirty="0">
                <a:solidFill>
                  <a:srgbClr val="002060"/>
                </a:solidFill>
                <a:latin typeface="Calibri" panose="020F0502020204030204" pitchFamily="34" charset="0"/>
              </a:rPr>
              <a:t> in questo caso si intende che la macchina/impianto sia in grado di scambiare dati (ad es. gestione degli ordini, dei lotti, delle date di consegna, ecc.) con altre macchine o più in generale, con i sistemi informativi, della rete di fornitura nella quale questa è inserita. </a:t>
            </a:r>
            <a:r>
              <a:rPr lang="it-IT" sz="1900" b="1" i="1" dirty="0">
                <a:solidFill>
                  <a:srgbClr val="002060"/>
                </a:solidFill>
                <a:latin typeface="Calibri" panose="020F0502020204030204" pitchFamily="34" charset="0"/>
              </a:rPr>
              <a:t>Per rete di fornitura si deve intendere sia un fornitore a monte che un cliente a valle</a:t>
            </a:r>
            <a:r>
              <a:rPr lang="it-IT" sz="1900" i="1" dirty="0">
                <a:solidFill>
                  <a:srgbClr val="002060"/>
                </a:solidFill>
                <a:latin typeface="Calibri" panose="020F0502020204030204" pitchFamily="34" charset="0"/>
              </a:rPr>
              <a:t>; </a:t>
            </a:r>
            <a:endParaRPr lang="it-IT" sz="1900" i="1" dirty="0" smtClean="0">
              <a:solidFill>
                <a:srgbClr val="002060"/>
              </a:solidFill>
              <a:latin typeface="Calibri" panose="020F0502020204030204" pitchFamily="34" charset="0"/>
            </a:endParaRPr>
          </a:p>
          <a:p>
            <a:pPr lvl="1"/>
            <a:endParaRPr lang="it-IT" sz="1900" i="1" dirty="0">
              <a:solidFill>
                <a:srgbClr val="002060"/>
              </a:solidFill>
              <a:latin typeface="Calibri" panose="020F0502020204030204" pitchFamily="34" charset="0"/>
            </a:endParaRPr>
          </a:p>
          <a:p>
            <a:pPr lvl="1"/>
            <a:r>
              <a:rPr lang="it-IT" sz="1900" i="1" u="sng" dirty="0" smtClean="0">
                <a:solidFill>
                  <a:srgbClr val="002060"/>
                </a:solidFill>
                <a:latin typeface="Calibri" panose="020F0502020204030204" pitchFamily="34" charset="0"/>
              </a:rPr>
              <a:t>Con </a:t>
            </a:r>
            <a:r>
              <a:rPr lang="it-IT" sz="1900" i="1" u="sng" dirty="0">
                <a:solidFill>
                  <a:srgbClr val="002060"/>
                </a:solidFill>
                <a:latin typeface="Calibri" panose="020F0502020204030204" pitchFamily="34" charset="0"/>
              </a:rPr>
              <a:t>altre macchine del ciclo </a:t>
            </a:r>
            <a:r>
              <a:rPr lang="it-IT" sz="1900" i="1" u="sng" dirty="0" smtClean="0">
                <a:solidFill>
                  <a:srgbClr val="002060"/>
                </a:solidFill>
                <a:latin typeface="Calibri" panose="020F0502020204030204" pitchFamily="34" charset="0"/>
              </a:rPr>
              <a:t>produttivo:</a:t>
            </a:r>
            <a:r>
              <a:rPr lang="it-IT" sz="1900" i="1" dirty="0" smtClean="0">
                <a:solidFill>
                  <a:srgbClr val="002060"/>
                </a:solidFill>
                <a:latin typeface="Calibri" panose="020F0502020204030204" pitchFamily="34" charset="0"/>
              </a:rPr>
              <a:t> in </a:t>
            </a:r>
            <a:r>
              <a:rPr lang="it-IT" sz="1900" i="1" dirty="0">
                <a:solidFill>
                  <a:srgbClr val="002060"/>
                </a:solidFill>
                <a:latin typeface="Calibri" panose="020F0502020204030204" pitchFamily="34" charset="0"/>
              </a:rPr>
              <a:t>questo caso si intende che la macchina in oggetto sia integrata in una logica di integrazione e </a:t>
            </a:r>
            <a:r>
              <a:rPr lang="it-IT" sz="1900" b="1" i="1" dirty="0">
                <a:solidFill>
                  <a:srgbClr val="002060"/>
                </a:solidFill>
                <a:latin typeface="Calibri" panose="020F0502020204030204" pitchFamily="34" charset="0"/>
              </a:rPr>
              <a:t>comunicazione M2M con un’altra macchina/impianto a monte e/o a valle </a:t>
            </a:r>
            <a:r>
              <a:rPr lang="it-IT" sz="1900" i="1" dirty="0">
                <a:solidFill>
                  <a:srgbClr val="002060"/>
                </a:solidFill>
                <a:latin typeface="Calibri" panose="020F0502020204030204" pitchFamily="34" charset="0"/>
              </a:rPr>
              <a:t>(si richiama l’attenzione sul fatto che si parla di integrazione informativa, cioè scambio di dati o segnali, e non logistica già ricompresa nei casi precedenti); </a:t>
            </a:r>
          </a:p>
          <a:p>
            <a:endParaRPr lang="it-IT" sz="2000" dirty="0">
              <a:solidFill>
                <a:srgbClr val="002060"/>
              </a:solidFill>
              <a:latin typeface="Calibri" panose="020F0502020204030204" pitchFamily="34" charset="0"/>
            </a:endParaRPr>
          </a:p>
        </p:txBody>
      </p:sp>
      <p:sp>
        <p:nvSpPr>
          <p:cNvPr id="10"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43</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2555649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Autofit/>
          </a:bodyPr>
          <a:lstStyle/>
          <a:p>
            <a:pPr algn="l">
              <a:defRPr/>
            </a:pPr>
            <a:r>
              <a:rPr lang="it-IT" sz="2400" dirty="0">
                <a:solidFill>
                  <a:srgbClr val="002060"/>
                </a:solidFill>
                <a:latin typeface="Verdana" pitchFamily="34" charset="0"/>
              </a:rPr>
              <a:t>Accertamento delle 5 Caratteristiche obbligatorie </a:t>
            </a:r>
          </a:p>
        </p:txBody>
      </p:sp>
      <p:sp>
        <p:nvSpPr>
          <p:cNvPr id="12" name="Text Box 7"/>
          <p:cNvSpPr txBox="1">
            <a:spLocks noChangeArrowheads="1"/>
          </p:cNvSpPr>
          <p:nvPr/>
        </p:nvSpPr>
        <p:spPr bwMode="auto">
          <a:xfrm>
            <a:off x="323528" y="1196752"/>
            <a:ext cx="8197850" cy="448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457200" indent="-457200">
              <a:buClr>
                <a:srgbClr val="002060"/>
              </a:buClr>
              <a:buFont typeface="+mj-lt"/>
              <a:buAutoNum type="arabicPeriod" startAt="4"/>
            </a:pPr>
            <a:r>
              <a:rPr lang="it-IT" sz="2000" dirty="0" smtClean="0">
                <a:solidFill>
                  <a:srgbClr val="002060"/>
                </a:solidFill>
                <a:latin typeface="Calibri" panose="020F0502020204030204" pitchFamily="34" charset="0"/>
              </a:rPr>
              <a:t>La </a:t>
            </a:r>
            <a:r>
              <a:rPr lang="it-IT" sz="2000" dirty="0">
                <a:solidFill>
                  <a:srgbClr val="002060"/>
                </a:solidFill>
                <a:latin typeface="Calibri" panose="020F0502020204030204" pitchFamily="34" charset="0"/>
              </a:rPr>
              <a:t>caratteristica dell’</a:t>
            </a:r>
            <a:r>
              <a:rPr lang="it-IT" sz="2000" b="1" dirty="0">
                <a:solidFill>
                  <a:srgbClr val="002060"/>
                </a:solidFill>
                <a:latin typeface="Calibri" panose="020F0502020204030204" pitchFamily="34" charset="0"/>
              </a:rPr>
              <a:t>interfaccia tra uomo e macchina semplici e intuitive </a:t>
            </a:r>
            <a:r>
              <a:rPr lang="it-IT" sz="2000" dirty="0">
                <a:solidFill>
                  <a:srgbClr val="002060"/>
                </a:solidFill>
                <a:latin typeface="Calibri" panose="020F0502020204030204" pitchFamily="34" charset="0"/>
              </a:rPr>
              <a:t>specifica che la macchina/impianto deve essere dotata di una sistema hardware, a bordo macchina o in remoto (ad esempio attraverso dispositivi mobile, ecc.), di interfaccia con l’operatore per il monitoraggio e/o il controllo della macchina stessa. Per semplici e intuitive si intende che le interfacce devono garantire la lettura anche in una delle seguenti condizioni: </a:t>
            </a:r>
          </a:p>
          <a:p>
            <a:pPr lvl="1"/>
            <a:r>
              <a:rPr lang="it-IT" sz="1900" dirty="0">
                <a:solidFill>
                  <a:srgbClr val="002060"/>
                </a:solidFill>
                <a:latin typeface="Calibri" panose="020F0502020204030204" pitchFamily="34" charset="0"/>
              </a:rPr>
              <a:t>Con indosso i dispositivi di protezione individuale di cui deve essere dotato l’operatore; </a:t>
            </a:r>
          </a:p>
          <a:p>
            <a:pPr lvl="1"/>
            <a:r>
              <a:rPr lang="it-IT" sz="1900" dirty="0">
                <a:solidFill>
                  <a:srgbClr val="002060"/>
                </a:solidFill>
                <a:latin typeface="Calibri" panose="020F0502020204030204" pitchFamily="34" charset="0"/>
              </a:rPr>
              <a:t>Consentire la lettura senza errori nelle condizioni di situazione ambientale del reparto produttivo (illuminazione, posizionamento delle interfacce sulle macchine, presenza di agenti che possono sporcare o guastare i sistemi idi interazione, ecc.). </a:t>
            </a:r>
          </a:p>
          <a:p>
            <a:pPr lvl="1"/>
            <a:endParaRPr lang="it-IT" sz="2000" dirty="0">
              <a:solidFill>
                <a:srgbClr val="002060"/>
              </a:solidFill>
              <a:latin typeface="Calibri" panose="020F0502020204030204" pitchFamily="34" charset="0"/>
            </a:endParaRPr>
          </a:p>
        </p:txBody>
      </p:sp>
      <p:sp>
        <p:nvSpPr>
          <p:cNvPr id="10"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44</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12480310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Autofit/>
          </a:bodyPr>
          <a:lstStyle/>
          <a:p>
            <a:pPr algn="l">
              <a:defRPr/>
            </a:pPr>
            <a:r>
              <a:rPr lang="it-IT" sz="2400" dirty="0">
                <a:solidFill>
                  <a:srgbClr val="002060"/>
                </a:solidFill>
                <a:latin typeface="Verdana" pitchFamily="34" charset="0"/>
              </a:rPr>
              <a:t>Accertamento delle 5 Caratteristiche obbligatorie </a:t>
            </a:r>
          </a:p>
        </p:txBody>
      </p:sp>
      <p:sp>
        <p:nvSpPr>
          <p:cNvPr id="12" name="Text Box 7"/>
          <p:cNvSpPr txBox="1">
            <a:spLocks noChangeArrowheads="1"/>
          </p:cNvSpPr>
          <p:nvPr/>
        </p:nvSpPr>
        <p:spPr bwMode="auto">
          <a:xfrm>
            <a:off x="323528" y="1196752"/>
            <a:ext cx="8197850" cy="138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457200" indent="-457200">
              <a:buClr>
                <a:srgbClr val="002060"/>
              </a:buClr>
              <a:buFont typeface="+mj-lt"/>
              <a:buAutoNum type="arabicPeriod" startAt="5"/>
            </a:pPr>
            <a:r>
              <a:rPr lang="it-IT" sz="2000" dirty="0" smtClean="0">
                <a:solidFill>
                  <a:srgbClr val="002060"/>
                </a:solidFill>
                <a:latin typeface="Calibri" panose="020F0502020204030204" pitchFamily="34" charset="0"/>
              </a:rPr>
              <a:t>La </a:t>
            </a:r>
            <a:r>
              <a:rPr lang="it-IT" sz="2000" dirty="0">
                <a:solidFill>
                  <a:srgbClr val="002060"/>
                </a:solidFill>
                <a:latin typeface="Calibri" panose="020F0502020204030204" pitchFamily="34" charset="0"/>
              </a:rPr>
              <a:t>caratteristica “</a:t>
            </a:r>
            <a:r>
              <a:rPr lang="it-IT" sz="2000" b="1" dirty="0">
                <a:solidFill>
                  <a:srgbClr val="002060"/>
                </a:solidFill>
                <a:latin typeface="Calibri" panose="020F0502020204030204" pitchFamily="34" charset="0"/>
              </a:rPr>
              <a:t>rispondenza ai più recenti parametri di sicurezza, salute e igiene del lavoro</a:t>
            </a:r>
            <a:r>
              <a:rPr lang="it-IT" sz="2000" dirty="0">
                <a:solidFill>
                  <a:srgbClr val="002060"/>
                </a:solidFill>
                <a:latin typeface="Calibri" panose="020F0502020204030204" pitchFamily="34" charset="0"/>
              </a:rPr>
              <a:t>” specifica che la macchina/impianto deve rispondere ai requisiti previsti dalle norme in vigore. </a:t>
            </a:r>
          </a:p>
          <a:p>
            <a:pPr lvl="1"/>
            <a:endParaRPr lang="it-IT" sz="2000" dirty="0">
              <a:solidFill>
                <a:srgbClr val="002060"/>
              </a:solidFill>
              <a:latin typeface="Calibri" panose="020F0502020204030204" pitchFamily="34" charset="0"/>
            </a:endParaRPr>
          </a:p>
        </p:txBody>
      </p:sp>
      <p:sp>
        <p:nvSpPr>
          <p:cNvPr id="10"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45</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9784512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Autofit/>
          </a:bodyPr>
          <a:lstStyle/>
          <a:p>
            <a:pPr algn="l">
              <a:defRPr/>
            </a:pPr>
            <a:r>
              <a:rPr lang="it-IT" sz="2400" dirty="0">
                <a:solidFill>
                  <a:srgbClr val="002060"/>
                </a:solidFill>
                <a:latin typeface="Verdana" pitchFamily="34" charset="0"/>
              </a:rPr>
              <a:t>Accertamento </a:t>
            </a:r>
            <a:r>
              <a:rPr lang="it-IT" sz="2400" dirty="0" smtClean="0">
                <a:solidFill>
                  <a:srgbClr val="002060"/>
                </a:solidFill>
                <a:latin typeface="Verdana" pitchFamily="34" charset="0"/>
              </a:rPr>
              <a:t>delle </a:t>
            </a:r>
            <a:r>
              <a:rPr lang="it-IT" sz="2400" u="sng" dirty="0" smtClean="0">
                <a:solidFill>
                  <a:srgbClr val="002060"/>
                </a:solidFill>
                <a:latin typeface="Verdana" pitchFamily="34" charset="0"/>
              </a:rPr>
              <a:t>2 Caratteristiche Aggiuntive</a:t>
            </a:r>
            <a:endParaRPr lang="it-IT" sz="2400" u="sng" dirty="0">
              <a:solidFill>
                <a:srgbClr val="002060"/>
              </a:solidFill>
              <a:latin typeface="Verdana" pitchFamily="34" charset="0"/>
            </a:endParaRPr>
          </a:p>
        </p:txBody>
      </p:sp>
      <p:sp>
        <p:nvSpPr>
          <p:cNvPr id="12" name="Text Box 7"/>
          <p:cNvSpPr txBox="1">
            <a:spLocks noChangeArrowheads="1"/>
          </p:cNvSpPr>
          <p:nvPr/>
        </p:nvSpPr>
        <p:spPr bwMode="auto">
          <a:xfrm>
            <a:off x="323528" y="1196752"/>
            <a:ext cx="8197850" cy="48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r>
              <a:rPr lang="it-IT" sz="2000" dirty="0" smtClean="0">
                <a:solidFill>
                  <a:srgbClr val="002060"/>
                </a:solidFill>
                <a:latin typeface="Calibri" panose="020F0502020204030204" pitchFamily="34" charset="0"/>
              </a:rPr>
              <a:t>Oltre alle 5 caratteristiche obbligatorie i beni dei devono obbligatoriamente avere anche </a:t>
            </a:r>
            <a:r>
              <a:rPr lang="it-IT" sz="2000" b="1" dirty="0" smtClean="0">
                <a:solidFill>
                  <a:srgbClr val="002060"/>
                </a:solidFill>
                <a:latin typeface="Calibri" panose="020F0502020204030204" pitchFamily="34" charset="0"/>
              </a:rPr>
              <a:t>almeno 2 </a:t>
            </a:r>
            <a:r>
              <a:rPr lang="it-IT" sz="2000" dirty="0" smtClean="0">
                <a:solidFill>
                  <a:srgbClr val="002060"/>
                </a:solidFill>
                <a:latin typeface="Calibri" panose="020F0502020204030204" pitchFamily="34" charset="0"/>
              </a:rPr>
              <a:t>delle </a:t>
            </a:r>
            <a:r>
              <a:rPr lang="it-IT" sz="2000" b="1" dirty="0" smtClean="0">
                <a:solidFill>
                  <a:srgbClr val="002060"/>
                </a:solidFill>
                <a:latin typeface="Calibri" panose="020F0502020204030204" pitchFamily="34" charset="0"/>
              </a:rPr>
              <a:t>3 caratteristiche:</a:t>
            </a:r>
          </a:p>
          <a:p>
            <a:pPr marL="857250" lvl="1" indent="-457200">
              <a:buClr>
                <a:srgbClr val="002060"/>
              </a:buClr>
              <a:buFont typeface="+mj-lt"/>
              <a:buAutoNum type="alphaLcParenR"/>
            </a:pPr>
            <a:r>
              <a:rPr lang="it-IT" sz="2000" dirty="0" smtClean="0">
                <a:solidFill>
                  <a:srgbClr val="002060"/>
                </a:solidFill>
                <a:latin typeface="Calibri" panose="020F0502020204030204" pitchFamily="34" charset="0"/>
              </a:rPr>
              <a:t>sistemi </a:t>
            </a:r>
            <a:r>
              <a:rPr lang="it-IT" sz="2000" dirty="0">
                <a:solidFill>
                  <a:srgbClr val="002060"/>
                </a:solidFill>
                <a:latin typeface="Calibri" panose="020F0502020204030204" pitchFamily="34" charset="0"/>
              </a:rPr>
              <a:t>di </a:t>
            </a:r>
            <a:r>
              <a:rPr lang="it-IT" sz="2000" b="1" dirty="0" err="1" smtClean="0">
                <a:solidFill>
                  <a:srgbClr val="002060"/>
                </a:solidFill>
                <a:latin typeface="Calibri" panose="020F0502020204030204" pitchFamily="34" charset="0"/>
              </a:rPr>
              <a:t>telemanutenzione</a:t>
            </a:r>
            <a:r>
              <a:rPr lang="it-IT" sz="2000" b="1" dirty="0" smtClean="0">
                <a:solidFill>
                  <a:srgbClr val="002060"/>
                </a:solidFill>
                <a:latin typeface="Calibri" panose="020F0502020204030204" pitchFamily="34" charset="0"/>
              </a:rPr>
              <a:t> </a:t>
            </a:r>
            <a:r>
              <a:rPr lang="it-IT" sz="2000" dirty="0" smtClean="0">
                <a:solidFill>
                  <a:srgbClr val="002060"/>
                </a:solidFill>
                <a:latin typeface="Calibri" panose="020F0502020204030204" pitchFamily="34" charset="0"/>
              </a:rPr>
              <a:t>e/o </a:t>
            </a:r>
            <a:r>
              <a:rPr lang="it-IT" sz="2000" b="1" dirty="0" smtClean="0">
                <a:solidFill>
                  <a:srgbClr val="002060"/>
                </a:solidFill>
                <a:latin typeface="Calibri" panose="020F0502020204030204" pitchFamily="34" charset="0"/>
              </a:rPr>
              <a:t>telediagnosi </a:t>
            </a:r>
            <a:r>
              <a:rPr lang="it-IT" sz="2000" dirty="0" smtClean="0">
                <a:solidFill>
                  <a:srgbClr val="002060"/>
                </a:solidFill>
                <a:latin typeface="Calibri" panose="020F0502020204030204" pitchFamily="34" charset="0"/>
              </a:rPr>
              <a:t>e/o </a:t>
            </a:r>
            <a:r>
              <a:rPr lang="it-IT" sz="2000" b="1" dirty="0">
                <a:solidFill>
                  <a:srgbClr val="002060"/>
                </a:solidFill>
                <a:latin typeface="Calibri" panose="020F0502020204030204" pitchFamily="34" charset="0"/>
              </a:rPr>
              <a:t>controllo in remoto</a:t>
            </a:r>
            <a:r>
              <a:rPr lang="it-IT" sz="2000" b="1" dirty="0" smtClean="0">
                <a:solidFill>
                  <a:srgbClr val="002060"/>
                </a:solidFill>
                <a:latin typeface="Calibri" panose="020F0502020204030204" pitchFamily="34" charset="0"/>
              </a:rPr>
              <a:t>;</a:t>
            </a:r>
          </a:p>
          <a:p>
            <a:pPr marL="1079500" lvl="2"/>
            <a:r>
              <a:rPr lang="it-IT" sz="1800" u="sng" dirty="0" smtClean="0">
                <a:solidFill>
                  <a:srgbClr val="002060"/>
                </a:solidFill>
                <a:latin typeface="Calibri" panose="020F0502020204030204" pitchFamily="34" charset="0"/>
              </a:rPr>
              <a:t>Sistemi </a:t>
            </a:r>
            <a:r>
              <a:rPr lang="it-IT" sz="1800" u="sng" dirty="0">
                <a:solidFill>
                  <a:srgbClr val="002060"/>
                </a:solidFill>
                <a:latin typeface="Calibri" panose="020F0502020204030204" pitchFamily="34" charset="0"/>
              </a:rPr>
              <a:t>di </a:t>
            </a:r>
            <a:r>
              <a:rPr lang="it-IT" sz="1800" u="sng" dirty="0" err="1">
                <a:solidFill>
                  <a:srgbClr val="002060"/>
                </a:solidFill>
                <a:latin typeface="Calibri" panose="020F0502020204030204" pitchFamily="34" charset="0"/>
              </a:rPr>
              <a:t>telemanutenzione</a:t>
            </a:r>
            <a:r>
              <a:rPr lang="it-IT" sz="1800" dirty="0">
                <a:solidFill>
                  <a:srgbClr val="002060"/>
                </a:solidFill>
                <a:latin typeface="Calibri" panose="020F0502020204030204" pitchFamily="34" charset="0"/>
              </a:rPr>
              <a:t>: si intendono sistemi che possono da remoto, in automatico o con la supervisione di un operatore, effettuare interventi di riparazione o di manutenzione su componenti della macchina/impianto. Si devono considerare inclusi anche i casi in cui un operatore sia tele-guidato in remoto (anche con ricorso a tecnologie di </a:t>
            </a:r>
            <a:r>
              <a:rPr lang="it-IT" sz="1800" i="1" dirty="0" err="1">
                <a:solidFill>
                  <a:srgbClr val="002060"/>
                </a:solidFill>
                <a:latin typeface="Calibri" panose="020F0502020204030204" pitchFamily="34" charset="0"/>
              </a:rPr>
              <a:t>augmented</a:t>
            </a:r>
            <a:r>
              <a:rPr lang="it-IT" sz="1800" i="1" dirty="0">
                <a:solidFill>
                  <a:srgbClr val="002060"/>
                </a:solidFill>
                <a:latin typeface="Calibri" panose="020F0502020204030204" pitchFamily="34" charset="0"/>
              </a:rPr>
              <a:t> reality</a:t>
            </a:r>
            <a:r>
              <a:rPr lang="it-IT" sz="1800" dirty="0">
                <a:solidFill>
                  <a:srgbClr val="002060"/>
                </a:solidFill>
                <a:latin typeface="Calibri" panose="020F0502020204030204" pitchFamily="34" charset="0"/>
              </a:rPr>
              <a:t>, ecc.); </a:t>
            </a:r>
          </a:p>
          <a:p>
            <a:pPr marL="1079500" lvl="2"/>
            <a:r>
              <a:rPr lang="it-IT" sz="1800" u="sng" dirty="0">
                <a:solidFill>
                  <a:srgbClr val="002060"/>
                </a:solidFill>
                <a:latin typeface="Calibri" panose="020F0502020204030204" pitchFamily="34" charset="0"/>
              </a:rPr>
              <a:t>Sistemi di telediagnosi:</a:t>
            </a:r>
            <a:r>
              <a:rPr lang="it-IT" sz="1800" dirty="0">
                <a:solidFill>
                  <a:srgbClr val="002060"/>
                </a:solidFill>
                <a:latin typeface="Calibri" panose="020F0502020204030204" pitchFamily="34" charset="0"/>
              </a:rPr>
              <a:t> sistemi che in automatico consentono la diagnosi sullo stato di salute di alcuni componenti della macchina/impianto; </a:t>
            </a:r>
          </a:p>
          <a:p>
            <a:pPr marL="1079500" lvl="2"/>
            <a:r>
              <a:rPr lang="it-IT" sz="1800" u="sng" dirty="0" smtClean="0">
                <a:solidFill>
                  <a:srgbClr val="002060"/>
                </a:solidFill>
                <a:latin typeface="Calibri" panose="020F0502020204030204" pitchFamily="34" charset="0"/>
              </a:rPr>
              <a:t>Controllo </a:t>
            </a:r>
            <a:r>
              <a:rPr lang="it-IT" sz="1800" u="sng" dirty="0">
                <a:solidFill>
                  <a:srgbClr val="002060"/>
                </a:solidFill>
                <a:latin typeface="Calibri" panose="020F0502020204030204" pitchFamily="34" charset="0"/>
              </a:rPr>
              <a:t>in remoto:</a:t>
            </a:r>
            <a:r>
              <a:rPr lang="it-IT" sz="1800" dirty="0">
                <a:solidFill>
                  <a:srgbClr val="002060"/>
                </a:solidFill>
                <a:latin typeface="Calibri" panose="020F0502020204030204" pitchFamily="34" charset="0"/>
              </a:rPr>
              <a:t> si intendono sia le soluzioni di monitoraggio della macchine/impianto in anello aperto che le soluzioni di controllo in anello chiuso, sia in controllo digitale diretto che in supervisione, a condizione che ciò avvenga in remoto e non a bordo macchina. </a:t>
            </a:r>
          </a:p>
        </p:txBody>
      </p:sp>
      <p:sp>
        <p:nvSpPr>
          <p:cNvPr id="10"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46</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29923925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340048" y="980728"/>
            <a:ext cx="8197850" cy="65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857250" lvl="1" indent="-457200">
              <a:buClr>
                <a:srgbClr val="002060"/>
              </a:buClr>
              <a:buFont typeface="+mj-lt"/>
              <a:buAutoNum type="alphaLcParenR" startAt="2"/>
            </a:pPr>
            <a:r>
              <a:rPr lang="it-IT" sz="1900" dirty="0" smtClean="0">
                <a:solidFill>
                  <a:srgbClr val="002060"/>
                </a:solidFill>
                <a:latin typeface="+mn-lt"/>
              </a:rPr>
              <a:t>monitoraggio</a:t>
            </a:r>
            <a:r>
              <a:rPr lang="it-IT" sz="1900" b="1" dirty="0" smtClean="0">
                <a:solidFill>
                  <a:srgbClr val="002060"/>
                </a:solidFill>
                <a:latin typeface="+mn-lt"/>
              </a:rPr>
              <a:t> </a:t>
            </a:r>
            <a:r>
              <a:rPr lang="it-IT" sz="1900" b="1" dirty="0">
                <a:solidFill>
                  <a:srgbClr val="002060"/>
                </a:solidFill>
                <a:latin typeface="+mn-lt"/>
              </a:rPr>
              <a:t>continuo delle condizioni di lavoro </a:t>
            </a:r>
            <a:r>
              <a:rPr lang="it-IT" sz="1900" dirty="0">
                <a:solidFill>
                  <a:srgbClr val="002060"/>
                </a:solidFill>
                <a:latin typeface="+mn-lt"/>
              </a:rPr>
              <a:t>e dei parametri di processo mediante opportuni set di sensorie </a:t>
            </a:r>
            <a:r>
              <a:rPr lang="it-IT" sz="1900" dirty="0" smtClean="0">
                <a:solidFill>
                  <a:srgbClr val="002060"/>
                </a:solidFill>
                <a:latin typeface="+mn-lt"/>
              </a:rPr>
              <a:t>ad attività alle </a:t>
            </a:r>
            <a:r>
              <a:rPr lang="it-IT" sz="1900" dirty="0">
                <a:solidFill>
                  <a:srgbClr val="002060"/>
                </a:solidFill>
                <a:latin typeface="+mn-lt"/>
              </a:rPr>
              <a:t>derive di </a:t>
            </a:r>
            <a:r>
              <a:rPr lang="it-IT" sz="1900" dirty="0" smtClean="0">
                <a:solidFill>
                  <a:srgbClr val="002060"/>
                </a:solidFill>
                <a:latin typeface="+mn-lt"/>
              </a:rPr>
              <a:t>processo. Il </a:t>
            </a:r>
            <a:r>
              <a:rPr lang="it-IT" sz="1900" dirty="0">
                <a:solidFill>
                  <a:srgbClr val="002060"/>
                </a:solidFill>
                <a:latin typeface="+mn-lt"/>
              </a:rPr>
              <a:t>monitoraggio si intende non esclusivamente finalizzato alla conduzione della macchina o impianto, ma anche al solo monitoraggio delle condizioni o dei parametri di processo e all’eventuale arresto del processo al </a:t>
            </a:r>
            <a:r>
              <a:rPr lang="it-IT" sz="1900" dirty="0" smtClean="0">
                <a:solidFill>
                  <a:srgbClr val="002060"/>
                </a:solidFill>
                <a:latin typeface="+mn-lt"/>
              </a:rPr>
              <a:t>manifestarsi </a:t>
            </a:r>
            <a:r>
              <a:rPr lang="it-IT" sz="1900" dirty="0">
                <a:solidFill>
                  <a:srgbClr val="002060"/>
                </a:solidFill>
                <a:latin typeface="+mn-lt"/>
              </a:rPr>
              <a:t>di anomalie che ne impediscono lo svolgimento (es. grezzo errato o mancante); </a:t>
            </a:r>
          </a:p>
          <a:p>
            <a:pPr marL="857250" lvl="1" indent="-457200">
              <a:buClr>
                <a:srgbClr val="002060"/>
              </a:buClr>
              <a:buFont typeface="+mj-lt"/>
              <a:buAutoNum type="alphaLcParenR" startAt="2"/>
            </a:pPr>
            <a:endParaRPr lang="it-IT" sz="1900" dirty="0">
              <a:solidFill>
                <a:srgbClr val="002060"/>
              </a:solidFill>
              <a:latin typeface="+mn-lt"/>
            </a:endParaRPr>
          </a:p>
          <a:p>
            <a:pPr marL="857250" lvl="1" indent="-457200">
              <a:buClr>
                <a:srgbClr val="002060"/>
              </a:buClr>
              <a:buFont typeface="+mj-lt"/>
              <a:buAutoNum type="alphaLcParenR" startAt="2"/>
            </a:pPr>
            <a:r>
              <a:rPr lang="it-IT" sz="1900" dirty="0" smtClean="0">
                <a:solidFill>
                  <a:srgbClr val="002060"/>
                </a:solidFill>
                <a:latin typeface="+mn-lt"/>
              </a:rPr>
              <a:t>caratteristiche </a:t>
            </a:r>
            <a:r>
              <a:rPr lang="it-IT" sz="1900" dirty="0">
                <a:solidFill>
                  <a:srgbClr val="002060"/>
                </a:solidFill>
                <a:latin typeface="+mn-lt"/>
              </a:rPr>
              <a:t>di integrazione tra macchina fisica e/o impianto con la modellizzazione e/o la simulazione del proprio comportamento nello svolgimento del processo (</a:t>
            </a:r>
            <a:r>
              <a:rPr lang="it-IT" sz="1900" b="1" dirty="0">
                <a:solidFill>
                  <a:srgbClr val="002060"/>
                </a:solidFill>
                <a:latin typeface="+mn-lt"/>
              </a:rPr>
              <a:t>sistema </a:t>
            </a:r>
            <a:r>
              <a:rPr lang="it-IT" sz="1900" b="1" dirty="0" err="1">
                <a:solidFill>
                  <a:srgbClr val="002060"/>
                </a:solidFill>
                <a:latin typeface="+mn-lt"/>
              </a:rPr>
              <a:t>cyberfisico</a:t>
            </a:r>
            <a:r>
              <a:rPr lang="it-IT" sz="1900" b="1" dirty="0">
                <a:solidFill>
                  <a:srgbClr val="002060"/>
                </a:solidFill>
                <a:latin typeface="+mn-lt"/>
              </a:rPr>
              <a:t>). </a:t>
            </a:r>
            <a:r>
              <a:rPr lang="it-IT" sz="1900" dirty="0" smtClean="0">
                <a:solidFill>
                  <a:srgbClr val="002060"/>
                </a:solidFill>
                <a:latin typeface="+mn-lt"/>
              </a:rPr>
              <a:t>Si </a:t>
            </a:r>
            <a:r>
              <a:rPr lang="it-IT" sz="1900" dirty="0">
                <a:solidFill>
                  <a:srgbClr val="002060"/>
                </a:solidFill>
                <a:latin typeface="+mn-lt"/>
              </a:rPr>
              <a:t>fa riferimento al concetto del cosiddetto </a:t>
            </a:r>
            <a:r>
              <a:rPr lang="it-IT" sz="1900" b="1" dirty="0" err="1">
                <a:solidFill>
                  <a:srgbClr val="002060"/>
                </a:solidFill>
                <a:latin typeface="+mn-lt"/>
              </a:rPr>
              <a:t>digital</a:t>
            </a:r>
            <a:r>
              <a:rPr lang="it-IT" sz="1900" b="1" dirty="0">
                <a:solidFill>
                  <a:srgbClr val="002060"/>
                </a:solidFill>
                <a:latin typeface="+mn-lt"/>
              </a:rPr>
              <a:t> twin</a:t>
            </a:r>
            <a:r>
              <a:rPr lang="it-IT" sz="1900" dirty="0">
                <a:solidFill>
                  <a:srgbClr val="002060"/>
                </a:solidFill>
                <a:latin typeface="+mn-lt"/>
              </a:rPr>
              <a:t>, ovvero della disponibilità di un modello virtuale o digitale del comportamento della macchina fisica o dell’impianto, sviluppato al fine di analizzarne il comportamento anche, ma non esclusivamente, con finalità predittive e di ottimizzazione del comportamento del processo stesso e dei parametri che lo caratterizzano. Sono inclusi modelli o simulazioni residenti sia su macchina che off-line come ad esempio i modelli generati tramite tecniche di machine </a:t>
            </a:r>
            <a:r>
              <a:rPr lang="it-IT" sz="1900" dirty="0" err="1">
                <a:solidFill>
                  <a:srgbClr val="002060"/>
                </a:solidFill>
                <a:latin typeface="+mn-lt"/>
              </a:rPr>
              <a:t>learning</a:t>
            </a:r>
            <a:r>
              <a:rPr lang="it-IT" sz="1900" dirty="0">
                <a:solidFill>
                  <a:srgbClr val="002060"/>
                </a:solidFill>
                <a:latin typeface="+mn-lt"/>
              </a:rPr>
              <a:t>. </a:t>
            </a:r>
          </a:p>
          <a:p>
            <a:pPr marL="857250" lvl="1" indent="-457200">
              <a:buClr>
                <a:srgbClr val="002060"/>
              </a:buClr>
              <a:buFont typeface="+mj-lt"/>
              <a:buAutoNum type="alphaLcParenR" startAt="2"/>
            </a:pPr>
            <a:endParaRPr lang="it-IT" sz="2000" dirty="0">
              <a:solidFill>
                <a:srgbClr val="002060"/>
              </a:solidFill>
              <a:latin typeface="Calibri" panose="020F0502020204030204" pitchFamily="34" charset="0"/>
            </a:endParaRPr>
          </a:p>
          <a:p>
            <a:pPr marL="457200" lvl="1" indent="0">
              <a:buNone/>
            </a:pPr>
            <a:endParaRPr lang="it-IT" sz="2000" dirty="0">
              <a:solidFill>
                <a:srgbClr val="002060"/>
              </a:solidFill>
              <a:latin typeface="Calibri" panose="020F0502020204030204" pitchFamily="34" charset="0"/>
            </a:endParaRPr>
          </a:p>
        </p:txBody>
      </p:sp>
      <p:sp>
        <p:nvSpPr>
          <p:cNvPr id="10"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47</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
        <p:nvSpPr>
          <p:cNvPr id="6" name="Rectangle 2"/>
          <p:cNvSpPr txBox="1">
            <a:spLocks noChangeArrowheads="1"/>
          </p:cNvSpPr>
          <p:nvPr/>
        </p:nvSpPr>
        <p:spPr>
          <a:xfrm>
            <a:off x="323528" y="404664"/>
            <a:ext cx="8072438" cy="431800"/>
          </a:xfrm>
          <a:prstGeom prst="rect">
            <a:avLst/>
          </a:prstGeom>
          <a:ln>
            <a:miter lim="800000"/>
            <a:headEnd/>
            <a:tailEnd/>
          </a:ln>
          <a:ex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it-IT" sz="2400" smtClean="0">
                <a:solidFill>
                  <a:srgbClr val="002060"/>
                </a:solidFill>
                <a:latin typeface="Verdana" pitchFamily="34" charset="0"/>
              </a:rPr>
              <a:t>Accertamento delle 2 Caratteristiche aggiuntive</a:t>
            </a:r>
            <a:endParaRPr lang="it-IT" sz="2400" dirty="0">
              <a:solidFill>
                <a:srgbClr val="002060"/>
              </a:solidFill>
              <a:latin typeface="Verdana" pitchFamily="34" charset="0"/>
            </a:endParaRPr>
          </a:p>
        </p:txBody>
      </p:sp>
    </p:spTree>
    <p:extLst>
      <p:ext uri="{BB962C8B-B14F-4D97-AF65-F5344CB8AC3E}">
        <p14:creationId xmlns:p14="http://schemas.microsoft.com/office/powerpoint/2010/main" val="1179239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a:t>
            </a:r>
            <a:r>
              <a:rPr lang="it-IT" sz="2800" dirty="0">
                <a:solidFill>
                  <a:srgbClr val="002060"/>
                </a:solidFill>
                <a:effectLst/>
                <a:latin typeface="Verdana" pitchFamily="34" charset="0"/>
              </a:rPr>
              <a:t>4.0 – </a:t>
            </a:r>
            <a:r>
              <a:rPr lang="it-IT" sz="2800" i="1" dirty="0" smtClean="0">
                <a:solidFill>
                  <a:srgbClr val="002060"/>
                </a:solidFill>
                <a:effectLst/>
                <a:latin typeface="Verdana" pitchFamily="34" charset="0"/>
              </a:rPr>
              <a:t>Beni Agevolabili </a:t>
            </a:r>
            <a:endParaRPr lang="it-IT" sz="2800" dirty="0">
              <a:solidFill>
                <a:srgbClr val="002060"/>
              </a:solidFill>
              <a:effectLst/>
              <a:latin typeface="Verdana" pitchFamily="34" charset="0"/>
            </a:endParaRPr>
          </a:p>
        </p:txBody>
      </p:sp>
      <p:sp>
        <p:nvSpPr>
          <p:cNvPr id="12" name="Text Box 7"/>
          <p:cNvSpPr txBox="1">
            <a:spLocks noChangeArrowheads="1"/>
          </p:cNvSpPr>
          <p:nvPr/>
        </p:nvSpPr>
        <p:spPr bwMode="auto">
          <a:xfrm>
            <a:off x="330560" y="1628577"/>
            <a:ext cx="8197850" cy="464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r>
              <a:rPr lang="it-IT" sz="1000" b="1" i="1" dirty="0">
                <a:solidFill>
                  <a:srgbClr val="002060"/>
                </a:solidFill>
                <a:latin typeface="Calibri" panose="020F0502020204030204" pitchFamily="34" charset="0"/>
              </a:rPr>
              <a:t>Beni strumentali il cui funzionamento è controllato da sistemi computerizzati o gestito tramite opportuni sensori e </a:t>
            </a:r>
            <a:r>
              <a:rPr lang="it-IT" sz="1000" b="1" i="1" dirty="0" smtClean="0">
                <a:solidFill>
                  <a:srgbClr val="002060"/>
                </a:solidFill>
                <a:latin typeface="Calibri" panose="020F0502020204030204" pitchFamily="34" charset="0"/>
              </a:rPr>
              <a:t>azionamenti:</a:t>
            </a:r>
            <a:endParaRPr lang="it-IT" sz="1000" dirty="0" smtClean="0">
              <a:solidFill>
                <a:srgbClr val="002060"/>
              </a:solidFill>
              <a:latin typeface="Calibri" panose="020F0502020204030204" pitchFamily="34" charset="0"/>
            </a:endParaRPr>
          </a:p>
          <a:p>
            <a:r>
              <a:rPr lang="it-IT" sz="1000" dirty="0">
                <a:solidFill>
                  <a:srgbClr val="002060"/>
                </a:solidFill>
                <a:latin typeface="Calibri" panose="020F0502020204030204" pitchFamily="34" charset="0"/>
              </a:rPr>
              <a:t>Software, sistemi, piattaforme e applicazioni per la progettazione, definizione/qualificazione delle prestazioni e produzione di manufatti in materiali non convenzionali o ad alte prestazioni, in grado di permettere la progettazione, la modellazione 3D, la simulazione, la sperimentazione, la prototipazione e la verifica simultanea del processo produttivo, del prodotto e delle sue caratteristiche (funzionali e di impatto ambientale) e/o l’archiviazione digitale e integrata nel sistema informativo aziendale delle informazioni relative al ciclo di vita del prodotto (sistemi EDM, PDM, PLM, Big Data Analytics). </a:t>
            </a:r>
          </a:p>
          <a:p>
            <a:r>
              <a:rPr lang="it-IT" sz="1000" dirty="0" smtClean="0">
                <a:solidFill>
                  <a:srgbClr val="002060"/>
                </a:solidFill>
                <a:latin typeface="Calibri" panose="020F0502020204030204" pitchFamily="34" charset="0"/>
              </a:rPr>
              <a:t>software</a:t>
            </a:r>
            <a:r>
              <a:rPr lang="it-IT" sz="1000" dirty="0">
                <a:solidFill>
                  <a:srgbClr val="002060"/>
                </a:solidFill>
                <a:latin typeface="Calibri" panose="020F0502020204030204" pitchFamily="34" charset="0"/>
              </a:rPr>
              <a:t>, sistemi, piattaforme e applicazioni per la progettazione e la </a:t>
            </a:r>
            <a:r>
              <a:rPr lang="it-IT" sz="1000" dirty="0" err="1">
                <a:solidFill>
                  <a:srgbClr val="002060"/>
                </a:solidFill>
                <a:latin typeface="Calibri" panose="020F0502020204030204" pitchFamily="34" charset="0"/>
              </a:rPr>
              <a:t>ri</a:t>
            </a:r>
            <a:r>
              <a:rPr lang="it-IT" sz="1000" dirty="0">
                <a:solidFill>
                  <a:srgbClr val="002060"/>
                </a:solidFill>
                <a:latin typeface="Calibri" panose="020F0502020204030204" pitchFamily="34" charset="0"/>
              </a:rPr>
              <a:t>-progettazione dei sistemi produttivi che tengano conto dei flussi dei materiali e delle informazioni. </a:t>
            </a:r>
          </a:p>
          <a:p>
            <a:r>
              <a:rPr lang="it-IT" sz="1000" dirty="0" smtClean="0">
                <a:solidFill>
                  <a:srgbClr val="002060"/>
                </a:solidFill>
                <a:latin typeface="Calibri" panose="020F0502020204030204" pitchFamily="34" charset="0"/>
              </a:rPr>
              <a:t>software</a:t>
            </a:r>
            <a:r>
              <a:rPr lang="it-IT" sz="1000" dirty="0">
                <a:solidFill>
                  <a:srgbClr val="002060"/>
                </a:solidFill>
                <a:latin typeface="Calibri" panose="020F0502020204030204" pitchFamily="34" charset="0"/>
              </a:rPr>
              <a:t>, sistemi, piattaforme e applicazioni di supporto alle decisioni in grado di interpretare dati analizzati dal campo e visualizzare agli operatori in linea specifiche azioni per migliorare la qualità del prodotto e l’efficienza del sistema di produzione </a:t>
            </a:r>
          </a:p>
          <a:p>
            <a:r>
              <a:rPr lang="it-IT" sz="1000" dirty="0" smtClean="0">
                <a:solidFill>
                  <a:srgbClr val="002060"/>
                </a:solidFill>
                <a:latin typeface="Calibri" panose="020F0502020204030204" pitchFamily="34" charset="0"/>
              </a:rPr>
              <a:t>software</a:t>
            </a:r>
            <a:r>
              <a:rPr lang="it-IT" sz="1000" dirty="0">
                <a:solidFill>
                  <a:srgbClr val="002060"/>
                </a:solidFill>
                <a:latin typeface="Calibri" panose="020F0502020204030204" pitchFamily="34" charset="0"/>
              </a:rPr>
              <a:t>, sistemi, piattaforme e applicazioni per la gestione e il coordinamento della produzione con elevate caratteristiche di integrazione delle attività di servizio, come la logistica interna ed esterna e la manutenzione (quali ad esempio sistemi di comunicazione intra-fabbrica, bus di campo/</a:t>
            </a:r>
            <a:r>
              <a:rPr lang="it-IT" sz="1000" dirty="0" err="1">
                <a:solidFill>
                  <a:srgbClr val="002060"/>
                </a:solidFill>
                <a:latin typeface="Calibri" panose="020F0502020204030204" pitchFamily="34" charset="0"/>
              </a:rPr>
              <a:t>fieldbus</a:t>
            </a:r>
            <a:r>
              <a:rPr lang="it-IT" sz="1000" dirty="0">
                <a:solidFill>
                  <a:srgbClr val="002060"/>
                </a:solidFill>
                <a:latin typeface="Calibri" panose="020F0502020204030204" pitchFamily="34" charset="0"/>
              </a:rPr>
              <a:t>, sistemi SCADA, sistemi MES, sistemi CMMS, soluzioni innovative con caratteristiche riconducibili ai paradigmi dell’</a:t>
            </a:r>
            <a:r>
              <a:rPr lang="it-IT" sz="1000" dirty="0" err="1">
                <a:solidFill>
                  <a:srgbClr val="002060"/>
                </a:solidFill>
                <a:latin typeface="Calibri" panose="020F0502020204030204" pitchFamily="34" charset="0"/>
              </a:rPr>
              <a:t>IoT</a:t>
            </a:r>
            <a:r>
              <a:rPr lang="it-IT" sz="1000" dirty="0">
                <a:solidFill>
                  <a:srgbClr val="002060"/>
                </a:solidFill>
                <a:latin typeface="Calibri" panose="020F0502020204030204" pitchFamily="34" charset="0"/>
              </a:rPr>
              <a:t> e/o del </a:t>
            </a:r>
            <a:r>
              <a:rPr lang="it-IT" sz="1000" dirty="0" err="1">
                <a:solidFill>
                  <a:srgbClr val="002060"/>
                </a:solidFill>
                <a:latin typeface="Calibri" panose="020F0502020204030204" pitchFamily="34" charset="0"/>
              </a:rPr>
              <a:t>cloud</a:t>
            </a:r>
            <a:r>
              <a:rPr lang="it-IT" sz="1000" dirty="0">
                <a:solidFill>
                  <a:srgbClr val="002060"/>
                </a:solidFill>
                <a:latin typeface="Calibri" panose="020F0502020204030204" pitchFamily="34" charset="0"/>
              </a:rPr>
              <a:t> </a:t>
            </a:r>
            <a:r>
              <a:rPr lang="it-IT" sz="1000" dirty="0" err="1">
                <a:solidFill>
                  <a:srgbClr val="002060"/>
                </a:solidFill>
                <a:latin typeface="Calibri" panose="020F0502020204030204" pitchFamily="34" charset="0"/>
              </a:rPr>
              <a:t>computing</a:t>
            </a:r>
            <a:r>
              <a:rPr lang="it-IT" sz="1000" dirty="0">
                <a:solidFill>
                  <a:srgbClr val="002060"/>
                </a:solidFill>
                <a:latin typeface="Calibri" panose="020F0502020204030204" pitchFamily="34" charset="0"/>
              </a:rPr>
              <a:t>). </a:t>
            </a:r>
          </a:p>
          <a:p>
            <a:r>
              <a:rPr lang="it-IT" sz="1000" dirty="0" smtClean="0">
                <a:solidFill>
                  <a:srgbClr val="002060"/>
                </a:solidFill>
                <a:latin typeface="Calibri" panose="020F0502020204030204" pitchFamily="34" charset="0"/>
              </a:rPr>
              <a:t>software</a:t>
            </a:r>
            <a:r>
              <a:rPr lang="it-IT" sz="1000" dirty="0">
                <a:solidFill>
                  <a:srgbClr val="002060"/>
                </a:solidFill>
                <a:latin typeface="Calibri" panose="020F0502020204030204" pitchFamily="34" charset="0"/>
              </a:rPr>
              <a:t>, sistemi, piattaforme e applicazioni per il monitoraggio e controllo delle condizioni di lavoro delle macchine e dei sistemi di produzione interfacciati con i sistemi informativi di fabbrica e/o con soluzioni </a:t>
            </a:r>
            <a:r>
              <a:rPr lang="it-IT" sz="1000" dirty="0" err="1">
                <a:solidFill>
                  <a:srgbClr val="002060"/>
                </a:solidFill>
                <a:latin typeface="Calibri" panose="020F0502020204030204" pitchFamily="34" charset="0"/>
              </a:rPr>
              <a:t>cloud</a:t>
            </a:r>
            <a:r>
              <a:rPr lang="it-IT" sz="1000" dirty="0">
                <a:solidFill>
                  <a:srgbClr val="002060"/>
                </a:solidFill>
                <a:latin typeface="Calibri" panose="020F0502020204030204" pitchFamily="34" charset="0"/>
              </a:rPr>
              <a:t>. </a:t>
            </a:r>
          </a:p>
          <a:p>
            <a:r>
              <a:rPr lang="it-IT" sz="1000" dirty="0">
                <a:solidFill>
                  <a:srgbClr val="002060"/>
                </a:solidFill>
                <a:latin typeface="Calibri" panose="020F0502020204030204" pitchFamily="34" charset="0"/>
              </a:rPr>
              <a:t>software, sistemi, piattaforme e applicazioni di realtà virtuale per lo studio realistico di componenti e operazioni (ad esempio di assemblaggio), sia in contesti immersivi o solo visuali. </a:t>
            </a:r>
          </a:p>
          <a:p>
            <a:r>
              <a:rPr lang="it-IT" sz="1000" dirty="0">
                <a:solidFill>
                  <a:srgbClr val="002060"/>
                </a:solidFill>
                <a:latin typeface="Calibri" panose="020F0502020204030204" pitchFamily="34" charset="0"/>
              </a:rPr>
              <a:t>software, sistemi, piattaforme e applicazioni di reverse </a:t>
            </a:r>
            <a:r>
              <a:rPr lang="it-IT" sz="1000" dirty="0" err="1">
                <a:solidFill>
                  <a:srgbClr val="002060"/>
                </a:solidFill>
                <a:latin typeface="Calibri" panose="020F0502020204030204" pitchFamily="34" charset="0"/>
              </a:rPr>
              <a:t>modeling</a:t>
            </a:r>
            <a:r>
              <a:rPr lang="it-IT" sz="1000" dirty="0">
                <a:solidFill>
                  <a:srgbClr val="002060"/>
                </a:solidFill>
                <a:latin typeface="Calibri" panose="020F0502020204030204" pitchFamily="34" charset="0"/>
              </a:rPr>
              <a:t> and </a:t>
            </a:r>
            <a:r>
              <a:rPr lang="it-IT" sz="1000" dirty="0" err="1">
                <a:solidFill>
                  <a:srgbClr val="002060"/>
                </a:solidFill>
                <a:latin typeface="Calibri" panose="020F0502020204030204" pitchFamily="34" charset="0"/>
              </a:rPr>
              <a:t>engineering</a:t>
            </a:r>
            <a:r>
              <a:rPr lang="it-IT" sz="1000" dirty="0">
                <a:solidFill>
                  <a:srgbClr val="002060"/>
                </a:solidFill>
                <a:latin typeface="Calibri" panose="020F0502020204030204" pitchFamily="34" charset="0"/>
              </a:rPr>
              <a:t> per la ricostruzione virtuale di contesti reali; </a:t>
            </a:r>
          </a:p>
          <a:p>
            <a:r>
              <a:rPr lang="it-IT" sz="1000" dirty="0">
                <a:solidFill>
                  <a:srgbClr val="002060"/>
                </a:solidFill>
                <a:latin typeface="Calibri" panose="020F0502020204030204" pitchFamily="34" charset="0"/>
              </a:rPr>
              <a:t>software, sistemi, piattaforme e applicazioni in grado di comunicare e condividere dati, e informazioni sia tra loro che con l’ambiente e gli attori circostanti (Industrial Internet of </a:t>
            </a:r>
            <a:r>
              <a:rPr lang="it-IT" sz="1000" dirty="0" err="1">
                <a:solidFill>
                  <a:srgbClr val="002060"/>
                </a:solidFill>
                <a:latin typeface="Calibri" panose="020F0502020204030204" pitchFamily="34" charset="0"/>
              </a:rPr>
              <a:t>Things</a:t>
            </a:r>
            <a:r>
              <a:rPr lang="it-IT" sz="1000" dirty="0">
                <a:solidFill>
                  <a:srgbClr val="002060"/>
                </a:solidFill>
                <a:latin typeface="Calibri" panose="020F0502020204030204" pitchFamily="34" charset="0"/>
              </a:rPr>
              <a:t>) grazie a una rete di sensori intelligenti interconnessi. </a:t>
            </a:r>
          </a:p>
          <a:p>
            <a:r>
              <a:rPr lang="it-IT" sz="1000" dirty="0" smtClean="0">
                <a:solidFill>
                  <a:srgbClr val="002060"/>
                </a:solidFill>
                <a:latin typeface="Calibri" panose="020F0502020204030204" pitchFamily="34" charset="0"/>
              </a:rPr>
              <a:t>software</a:t>
            </a:r>
            <a:r>
              <a:rPr lang="it-IT" sz="1000" dirty="0">
                <a:solidFill>
                  <a:srgbClr val="002060"/>
                </a:solidFill>
                <a:latin typeface="Calibri" panose="020F0502020204030204" pitchFamily="34" charset="0"/>
              </a:rPr>
              <a:t>, sistemi, piattaforme e applicazioni per la produzione automatizzata e intelligente, caratterizzata da elevata capacità cognitiva, interazione e adattamento al contesto, autoapprendimento e </a:t>
            </a:r>
            <a:r>
              <a:rPr lang="it-IT" sz="1000" dirty="0" err="1">
                <a:solidFill>
                  <a:srgbClr val="002060"/>
                </a:solidFill>
                <a:latin typeface="Calibri" panose="020F0502020204030204" pitchFamily="34" charset="0"/>
              </a:rPr>
              <a:t>riconfigurabilità</a:t>
            </a:r>
            <a:r>
              <a:rPr lang="it-IT" sz="1000" dirty="0">
                <a:solidFill>
                  <a:srgbClr val="002060"/>
                </a:solidFill>
                <a:latin typeface="Calibri" panose="020F0502020204030204" pitchFamily="34" charset="0"/>
              </a:rPr>
              <a:t> (</a:t>
            </a:r>
            <a:r>
              <a:rPr lang="it-IT" sz="1000" dirty="0" err="1">
                <a:solidFill>
                  <a:srgbClr val="002060"/>
                </a:solidFill>
                <a:latin typeface="Calibri" panose="020F0502020204030204" pitchFamily="34" charset="0"/>
              </a:rPr>
              <a:t>cybersystem</a:t>
            </a:r>
            <a:r>
              <a:rPr lang="it-IT" sz="1000" dirty="0">
                <a:solidFill>
                  <a:srgbClr val="002060"/>
                </a:solidFill>
                <a:latin typeface="Calibri" panose="020F0502020204030204" pitchFamily="34" charset="0"/>
              </a:rPr>
              <a:t>). </a:t>
            </a:r>
            <a:endParaRPr lang="it-IT" sz="1000" dirty="0" smtClean="0">
              <a:solidFill>
                <a:srgbClr val="002060"/>
              </a:solidFill>
              <a:latin typeface="Calibri" panose="020F0502020204030204" pitchFamily="34" charset="0"/>
            </a:endParaRPr>
          </a:p>
          <a:p>
            <a:r>
              <a:rPr lang="it-IT" sz="1000" dirty="0" smtClean="0">
                <a:solidFill>
                  <a:srgbClr val="002060"/>
                </a:solidFill>
                <a:latin typeface="Calibri" panose="020F0502020204030204" pitchFamily="34" charset="0"/>
              </a:rPr>
              <a:t>…</a:t>
            </a:r>
          </a:p>
          <a:p>
            <a:r>
              <a:rPr lang="it-IT" sz="1000" i="1" dirty="0" smtClean="0">
                <a:solidFill>
                  <a:srgbClr val="002060"/>
                </a:solidFill>
              </a:rPr>
              <a:t>to </a:t>
            </a:r>
            <a:r>
              <a:rPr lang="it-IT" sz="1000" i="1" dirty="0">
                <a:solidFill>
                  <a:srgbClr val="002060"/>
                </a:solidFill>
              </a:rPr>
              <a:t>be </a:t>
            </a:r>
            <a:r>
              <a:rPr lang="it-IT" sz="1000" i="1" dirty="0" err="1" smtClean="0">
                <a:solidFill>
                  <a:srgbClr val="002060"/>
                </a:solidFill>
              </a:rPr>
              <a:t>continued</a:t>
            </a:r>
            <a:r>
              <a:rPr lang="it-IT" sz="1000" i="1" dirty="0" smtClean="0">
                <a:solidFill>
                  <a:srgbClr val="002060"/>
                </a:solidFill>
              </a:rPr>
              <a:t> …</a:t>
            </a:r>
            <a:endParaRPr lang="it-IT" sz="1000" dirty="0">
              <a:solidFill>
                <a:srgbClr val="002060"/>
              </a:solidFill>
              <a:latin typeface="Calibri" panose="020F0502020204030204" pitchFamily="34" charset="0"/>
            </a:endParaRPr>
          </a:p>
          <a:p>
            <a:pPr marL="0" indent="0">
              <a:buNone/>
            </a:pPr>
            <a:endParaRPr lang="it-IT" sz="1000" dirty="0" smtClean="0">
              <a:solidFill>
                <a:srgbClr val="002060"/>
              </a:solidFill>
              <a:latin typeface="Calibri" panose="020F0502020204030204" pitchFamily="34" charset="0"/>
            </a:endParaRPr>
          </a:p>
          <a:p>
            <a:pPr marL="0" indent="0">
              <a:buNone/>
            </a:pPr>
            <a:endParaRPr lang="it-IT" sz="1000" dirty="0">
              <a:solidFill>
                <a:srgbClr val="002060"/>
              </a:solidFill>
              <a:latin typeface="Calibri" panose="020F0502020204030204" pitchFamily="34" charset="0"/>
            </a:endParaRPr>
          </a:p>
        </p:txBody>
      </p:sp>
      <p:sp>
        <p:nvSpPr>
          <p:cNvPr id="10" name="Rettangolo 9"/>
          <p:cNvSpPr/>
          <p:nvPr/>
        </p:nvSpPr>
        <p:spPr>
          <a:xfrm>
            <a:off x="323528" y="1169542"/>
            <a:ext cx="8204882" cy="400110"/>
          </a:xfrm>
          <a:prstGeom prst="rect">
            <a:avLst/>
          </a:prstGeom>
        </p:spPr>
        <p:txBody>
          <a:bodyPr wrap="square">
            <a:spAutoFit/>
          </a:bodyPr>
          <a:lstStyle/>
          <a:p>
            <a:r>
              <a:rPr lang="it-IT" sz="2000" b="1" dirty="0" smtClean="0">
                <a:solidFill>
                  <a:srgbClr val="002060"/>
                </a:solidFill>
                <a:latin typeface="+mj-lt"/>
              </a:rPr>
              <a:t>Allegato B – Beni IMMATERIALI – Super-Ammortamento 140 %</a:t>
            </a:r>
            <a:r>
              <a:rPr lang="it-IT" sz="2000" dirty="0" smtClean="0"/>
              <a:t> </a:t>
            </a:r>
            <a:endParaRPr lang="it-IT" b="1" dirty="0">
              <a:solidFill>
                <a:srgbClr val="002060"/>
              </a:solidFill>
              <a:latin typeface="+mj-lt"/>
            </a:endParaRPr>
          </a:p>
        </p:txBody>
      </p:sp>
      <p:sp>
        <p:nvSpPr>
          <p:cNvPr id="11"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48</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42820468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a:t>
            </a:r>
            <a:r>
              <a:rPr lang="it-IT" sz="2800" dirty="0">
                <a:solidFill>
                  <a:srgbClr val="002060"/>
                </a:solidFill>
                <a:effectLst/>
                <a:latin typeface="Verdana" pitchFamily="34" charset="0"/>
              </a:rPr>
              <a:t>4.0 – </a:t>
            </a:r>
            <a:r>
              <a:rPr lang="it-IT" sz="2800" i="1" dirty="0" smtClean="0">
                <a:solidFill>
                  <a:srgbClr val="002060"/>
                </a:solidFill>
                <a:effectLst/>
                <a:latin typeface="Verdana" pitchFamily="34" charset="0"/>
              </a:rPr>
              <a:t>Beni Agevolabili </a:t>
            </a:r>
            <a:endParaRPr lang="it-IT" sz="2800" dirty="0">
              <a:solidFill>
                <a:srgbClr val="002060"/>
              </a:solidFill>
              <a:effectLst/>
              <a:latin typeface="Verdana" pitchFamily="34" charset="0"/>
            </a:endParaRPr>
          </a:p>
        </p:txBody>
      </p:sp>
      <p:sp>
        <p:nvSpPr>
          <p:cNvPr id="12" name="Text Box 7"/>
          <p:cNvSpPr txBox="1">
            <a:spLocks noChangeArrowheads="1"/>
          </p:cNvSpPr>
          <p:nvPr/>
        </p:nvSpPr>
        <p:spPr bwMode="auto">
          <a:xfrm>
            <a:off x="395536" y="1911998"/>
            <a:ext cx="8197850" cy="452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spcBef>
                <a:spcPct val="0"/>
              </a:spcBef>
              <a:buNone/>
            </a:pPr>
            <a:r>
              <a:rPr lang="it-IT" sz="2400" dirty="0" smtClean="0">
                <a:solidFill>
                  <a:srgbClr val="002060"/>
                </a:solidFill>
                <a:latin typeface="+mn-lt"/>
              </a:rPr>
              <a:t>I software </a:t>
            </a:r>
            <a:r>
              <a:rPr lang="it-IT" sz="2400" dirty="0">
                <a:solidFill>
                  <a:srgbClr val="002060"/>
                </a:solidFill>
                <a:latin typeface="+mn-lt"/>
              </a:rPr>
              <a:t>relativi alla gestione di impresa in senso lato (ad es. </a:t>
            </a:r>
            <a:r>
              <a:rPr lang="it-IT" sz="2400" b="1" dirty="0">
                <a:solidFill>
                  <a:srgbClr val="FF0000"/>
                </a:solidFill>
                <a:latin typeface="+mn-lt"/>
              </a:rPr>
              <a:t>amministrazione, contabilità, controllo e finanza</a:t>
            </a:r>
            <a:r>
              <a:rPr lang="it-IT" sz="2400" dirty="0">
                <a:solidFill>
                  <a:srgbClr val="FF0000"/>
                </a:solidFill>
                <a:latin typeface="+mn-lt"/>
              </a:rPr>
              <a:t>, </a:t>
            </a:r>
            <a:r>
              <a:rPr lang="it-IT" sz="2400" b="1" dirty="0">
                <a:solidFill>
                  <a:srgbClr val="FF0000"/>
                </a:solidFill>
                <a:latin typeface="+mn-lt"/>
              </a:rPr>
              <a:t>gestione della relazione </a:t>
            </a:r>
            <a:r>
              <a:rPr lang="it-IT" sz="2400" dirty="0">
                <a:solidFill>
                  <a:srgbClr val="002060"/>
                </a:solidFill>
                <a:latin typeface="+mn-lt"/>
              </a:rPr>
              <a:t>con il consumatore finale e/o con il fornitore, gestione dell’offerta, della fatturazione, gestione documentale, project management, analisi dei processi organizzativi o di business, ecc.) non sono oggetto della agevolazione. </a:t>
            </a:r>
            <a:endParaRPr lang="it-IT" sz="2400" dirty="0" smtClean="0">
              <a:solidFill>
                <a:srgbClr val="002060"/>
              </a:solidFill>
              <a:latin typeface="+mn-lt"/>
            </a:endParaRPr>
          </a:p>
          <a:p>
            <a:pPr>
              <a:spcBef>
                <a:spcPct val="0"/>
              </a:spcBef>
            </a:pPr>
            <a:endParaRPr lang="it-IT" sz="2400" dirty="0">
              <a:solidFill>
                <a:srgbClr val="002060"/>
              </a:solidFill>
              <a:latin typeface="+mn-lt"/>
            </a:endParaRPr>
          </a:p>
          <a:p>
            <a:pPr marL="0" indent="0">
              <a:spcBef>
                <a:spcPct val="0"/>
              </a:spcBef>
              <a:buNone/>
            </a:pPr>
            <a:r>
              <a:rPr lang="it-IT" sz="2400" dirty="0" smtClean="0">
                <a:solidFill>
                  <a:srgbClr val="002060"/>
                </a:solidFill>
                <a:latin typeface="+mn-lt"/>
              </a:rPr>
              <a:t>Pertanto </a:t>
            </a:r>
            <a:r>
              <a:rPr lang="it-IT" sz="2400" dirty="0">
                <a:solidFill>
                  <a:srgbClr val="002060"/>
                </a:solidFill>
                <a:latin typeface="+mn-lt"/>
              </a:rPr>
              <a:t>un </a:t>
            </a:r>
            <a:r>
              <a:rPr lang="it-IT" sz="2400" dirty="0" err="1">
                <a:solidFill>
                  <a:srgbClr val="002060"/>
                </a:solidFill>
                <a:latin typeface="+mn-lt"/>
              </a:rPr>
              <a:t>Customer</a:t>
            </a:r>
            <a:r>
              <a:rPr lang="it-IT" sz="2400" dirty="0">
                <a:solidFill>
                  <a:srgbClr val="002060"/>
                </a:solidFill>
                <a:latin typeface="+mn-lt"/>
              </a:rPr>
              <a:t> </a:t>
            </a:r>
            <a:r>
              <a:rPr lang="it-IT" sz="2400" dirty="0" err="1">
                <a:solidFill>
                  <a:srgbClr val="002060"/>
                </a:solidFill>
                <a:latin typeface="+mn-lt"/>
              </a:rPr>
              <a:t>Relationship</a:t>
            </a:r>
            <a:r>
              <a:rPr lang="it-IT" sz="2400" dirty="0">
                <a:solidFill>
                  <a:srgbClr val="002060"/>
                </a:solidFill>
                <a:latin typeface="+mn-lt"/>
              </a:rPr>
              <a:t> Management (CRM), un configuratore di prodotto finalizzato alla vendita e non alla progettazione, un </a:t>
            </a:r>
            <a:r>
              <a:rPr lang="it-IT" sz="2400" dirty="0" err="1">
                <a:solidFill>
                  <a:srgbClr val="002060"/>
                </a:solidFill>
                <a:latin typeface="+mn-lt"/>
              </a:rPr>
              <a:t>tool</a:t>
            </a:r>
            <a:r>
              <a:rPr lang="it-IT" sz="2400" dirty="0">
                <a:solidFill>
                  <a:srgbClr val="002060"/>
                </a:solidFill>
                <a:latin typeface="+mn-lt"/>
              </a:rPr>
              <a:t> di </a:t>
            </a:r>
            <a:r>
              <a:rPr lang="it-IT" sz="2400" dirty="0" err="1">
                <a:solidFill>
                  <a:srgbClr val="002060"/>
                </a:solidFill>
                <a:latin typeface="+mn-lt"/>
              </a:rPr>
              <a:t>Document</a:t>
            </a:r>
            <a:r>
              <a:rPr lang="it-IT" sz="2400" dirty="0">
                <a:solidFill>
                  <a:srgbClr val="002060"/>
                </a:solidFill>
                <a:latin typeface="+mn-lt"/>
              </a:rPr>
              <a:t> Manager, Enterprise Performance Management e Business </a:t>
            </a:r>
            <a:r>
              <a:rPr lang="it-IT" sz="2400" dirty="0" err="1">
                <a:solidFill>
                  <a:srgbClr val="002060"/>
                </a:solidFill>
                <a:latin typeface="+mn-lt"/>
              </a:rPr>
              <a:t>Process</a:t>
            </a:r>
            <a:r>
              <a:rPr lang="it-IT" sz="2400" dirty="0">
                <a:solidFill>
                  <a:srgbClr val="002060"/>
                </a:solidFill>
                <a:latin typeface="+mn-lt"/>
              </a:rPr>
              <a:t> Management sono da ritenersi esclusi dal beneficio del super ammortamento. </a:t>
            </a:r>
          </a:p>
        </p:txBody>
      </p:sp>
      <p:sp>
        <p:nvSpPr>
          <p:cNvPr id="10" name="Rettangolo 9"/>
          <p:cNvSpPr/>
          <p:nvPr/>
        </p:nvSpPr>
        <p:spPr>
          <a:xfrm>
            <a:off x="323528" y="1169542"/>
            <a:ext cx="8204882" cy="461665"/>
          </a:xfrm>
          <a:prstGeom prst="rect">
            <a:avLst/>
          </a:prstGeom>
        </p:spPr>
        <p:txBody>
          <a:bodyPr wrap="square">
            <a:spAutoFit/>
          </a:bodyPr>
          <a:lstStyle/>
          <a:p>
            <a:r>
              <a:rPr lang="it-IT" sz="2000" b="1" dirty="0" smtClean="0">
                <a:solidFill>
                  <a:srgbClr val="002060"/>
                </a:solidFill>
                <a:latin typeface="+mj-lt"/>
              </a:rPr>
              <a:t>Allegato B – Beni IMMATERIALI –  </a:t>
            </a:r>
            <a:r>
              <a:rPr lang="it-IT" b="1" u="sng" dirty="0" smtClean="0">
                <a:solidFill>
                  <a:srgbClr val="FF0000"/>
                </a:solidFill>
                <a:latin typeface="+mj-lt"/>
              </a:rPr>
              <a:t>ESCLUSI</a:t>
            </a:r>
            <a:r>
              <a:rPr lang="it-IT" b="1" dirty="0" smtClean="0">
                <a:solidFill>
                  <a:srgbClr val="FF0000"/>
                </a:solidFill>
                <a:latin typeface="+mj-lt"/>
              </a:rPr>
              <a:t> </a:t>
            </a:r>
            <a:r>
              <a:rPr lang="it-IT" sz="2000" b="1" dirty="0" smtClean="0">
                <a:solidFill>
                  <a:srgbClr val="002060"/>
                </a:solidFill>
                <a:latin typeface="+mj-lt"/>
              </a:rPr>
              <a:t>dal Super-Ammortamento</a:t>
            </a:r>
            <a:endParaRPr lang="it-IT" b="1" dirty="0">
              <a:solidFill>
                <a:srgbClr val="002060"/>
              </a:solidFill>
              <a:latin typeface="+mj-lt"/>
            </a:endParaRPr>
          </a:p>
        </p:txBody>
      </p:sp>
      <p:sp>
        <p:nvSpPr>
          <p:cNvPr id="11"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49</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521640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356927" y="328646"/>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smtClean="0">
                <a:solidFill>
                  <a:srgbClr val="002060"/>
                </a:solidFill>
                <a:effectLst/>
                <a:latin typeface="Verdana" pitchFamily="34" charset="0"/>
              </a:rPr>
              <a:t>Connectivity, </a:t>
            </a:r>
            <a:r>
              <a:rPr lang="it-IT" sz="2800" dirty="0">
                <a:solidFill>
                  <a:srgbClr val="002060"/>
                </a:solidFill>
                <a:effectLst/>
                <a:latin typeface="Verdana" pitchFamily="34" charset="0"/>
              </a:rPr>
              <a:t>Data, Analytics</a:t>
            </a:r>
          </a:p>
        </p:txBody>
      </p:sp>
      <p:pic>
        <p:nvPicPr>
          <p:cNvPr id="2056" name="Picture 8" descr="https://jeetchakraborty.files.wordpress.com/2014/06/connectiv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14598"/>
            <a:ext cx="7547458" cy="47447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5</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4427294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a:t>
            </a:r>
            <a:r>
              <a:rPr lang="it-IT" sz="2800" dirty="0">
                <a:solidFill>
                  <a:srgbClr val="002060"/>
                </a:solidFill>
                <a:effectLst/>
                <a:latin typeface="Verdana" pitchFamily="34" charset="0"/>
              </a:rPr>
              <a:t>4.0 – </a:t>
            </a:r>
            <a:r>
              <a:rPr lang="it-IT" sz="2800" i="1" dirty="0" smtClean="0">
                <a:solidFill>
                  <a:srgbClr val="002060"/>
                </a:solidFill>
                <a:effectLst/>
                <a:latin typeface="Verdana" pitchFamily="34" charset="0"/>
              </a:rPr>
              <a:t>Beni Agevolabili </a:t>
            </a:r>
            <a:endParaRPr lang="it-IT" sz="2800" dirty="0">
              <a:solidFill>
                <a:srgbClr val="002060"/>
              </a:solidFill>
              <a:effectLst/>
              <a:latin typeface="Verdana" pitchFamily="34" charset="0"/>
            </a:endParaRPr>
          </a:p>
        </p:txBody>
      </p:sp>
      <p:sp>
        <p:nvSpPr>
          <p:cNvPr id="12" name="Text Box 7"/>
          <p:cNvSpPr txBox="1">
            <a:spLocks noChangeArrowheads="1"/>
          </p:cNvSpPr>
          <p:nvPr/>
        </p:nvSpPr>
        <p:spPr bwMode="auto">
          <a:xfrm>
            <a:off x="330560" y="1628577"/>
            <a:ext cx="8197850" cy="449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pPr>
            <a:r>
              <a:rPr lang="it-IT" sz="2200" dirty="0" smtClean="0">
                <a:solidFill>
                  <a:srgbClr val="002060"/>
                </a:solidFill>
                <a:latin typeface="+mn-lt"/>
              </a:rPr>
              <a:t>I </a:t>
            </a:r>
            <a:r>
              <a:rPr lang="it-IT" sz="2200" dirty="0">
                <a:solidFill>
                  <a:srgbClr val="002060"/>
                </a:solidFill>
                <a:latin typeface="+mn-lt"/>
              </a:rPr>
              <a:t>beni immateriali potranno godere dell’agevolazione solo nel caso in cui l’impresa abbia beneficiato della misura dell’</a:t>
            </a:r>
            <a:r>
              <a:rPr lang="it-IT" sz="2200" dirty="0" err="1">
                <a:solidFill>
                  <a:srgbClr val="002060"/>
                </a:solidFill>
                <a:latin typeface="+mn-lt"/>
              </a:rPr>
              <a:t>iper</a:t>
            </a:r>
            <a:r>
              <a:rPr lang="it-IT" sz="2200" dirty="0">
                <a:solidFill>
                  <a:srgbClr val="002060"/>
                </a:solidFill>
                <a:latin typeface="+mn-lt"/>
              </a:rPr>
              <a:t> </a:t>
            </a:r>
            <a:r>
              <a:rPr lang="it-IT" sz="2200" dirty="0" smtClean="0">
                <a:solidFill>
                  <a:srgbClr val="002060"/>
                </a:solidFill>
                <a:latin typeface="+mn-lt"/>
              </a:rPr>
              <a:t>ammortamento.</a:t>
            </a:r>
          </a:p>
          <a:p>
            <a:pPr>
              <a:spcBef>
                <a:spcPct val="0"/>
              </a:spcBef>
            </a:pPr>
            <a:endParaRPr lang="it-IT" sz="2200" dirty="0">
              <a:solidFill>
                <a:srgbClr val="002060"/>
              </a:solidFill>
              <a:latin typeface="+mn-lt"/>
            </a:endParaRPr>
          </a:p>
          <a:p>
            <a:pPr>
              <a:spcBef>
                <a:spcPct val="0"/>
              </a:spcBef>
            </a:pPr>
            <a:r>
              <a:rPr lang="it-IT" sz="2200" dirty="0" smtClean="0">
                <a:solidFill>
                  <a:srgbClr val="002060"/>
                </a:solidFill>
                <a:latin typeface="+mn-lt"/>
              </a:rPr>
              <a:t>Il </a:t>
            </a:r>
            <a:r>
              <a:rPr lang="it-IT" sz="2200" dirty="0">
                <a:solidFill>
                  <a:srgbClr val="002060"/>
                </a:solidFill>
                <a:latin typeface="+mn-lt"/>
              </a:rPr>
              <a:t>bene immateriale </a:t>
            </a:r>
            <a:r>
              <a:rPr lang="it-IT" sz="2200" b="1" u="sng" dirty="0">
                <a:solidFill>
                  <a:srgbClr val="002060"/>
                </a:solidFill>
                <a:latin typeface="+mn-lt"/>
              </a:rPr>
              <a:t>non</a:t>
            </a:r>
            <a:r>
              <a:rPr lang="it-IT" sz="2200" dirty="0">
                <a:solidFill>
                  <a:srgbClr val="002060"/>
                </a:solidFill>
                <a:latin typeface="+mn-lt"/>
              </a:rPr>
              <a:t> deve necessariamente riguardare gli stessi beni materiali che sono stati oggetto della misura dell’</a:t>
            </a:r>
            <a:r>
              <a:rPr lang="it-IT" sz="2200" dirty="0" err="1">
                <a:solidFill>
                  <a:srgbClr val="002060"/>
                </a:solidFill>
                <a:latin typeface="+mn-lt"/>
              </a:rPr>
              <a:t>iper</a:t>
            </a:r>
            <a:r>
              <a:rPr lang="it-IT" sz="2200" dirty="0">
                <a:solidFill>
                  <a:srgbClr val="002060"/>
                </a:solidFill>
                <a:latin typeface="+mn-lt"/>
              </a:rPr>
              <a:t> ammortamento; </a:t>
            </a:r>
          </a:p>
          <a:p>
            <a:pPr>
              <a:spcBef>
                <a:spcPct val="0"/>
              </a:spcBef>
            </a:pPr>
            <a:endParaRPr lang="it-IT" sz="2200" dirty="0">
              <a:solidFill>
                <a:srgbClr val="002060"/>
              </a:solidFill>
              <a:latin typeface="+mn-lt"/>
            </a:endParaRPr>
          </a:p>
          <a:p>
            <a:pPr>
              <a:spcBef>
                <a:spcPct val="0"/>
              </a:spcBef>
            </a:pPr>
            <a:r>
              <a:rPr lang="it-IT" sz="2200" dirty="0">
                <a:solidFill>
                  <a:srgbClr val="002060"/>
                </a:solidFill>
                <a:latin typeface="+mn-lt"/>
              </a:rPr>
              <a:t>L</a:t>
            </a:r>
            <a:r>
              <a:rPr lang="it-IT" sz="2200" dirty="0" smtClean="0">
                <a:solidFill>
                  <a:srgbClr val="002060"/>
                </a:solidFill>
                <a:latin typeface="+mn-lt"/>
              </a:rPr>
              <a:t>a </a:t>
            </a:r>
            <a:r>
              <a:rPr lang="it-IT" sz="2200" dirty="0">
                <a:solidFill>
                  <a:srgbClr val="002060"/>
                </a:solidFill>
                <a:latin typeface="+mn-lt"/>
              </a:rPr>
              <a:t>lista dei software agevolati al 140% previsti nell’allegato B alla legge di bilancio 2017 fa riferimento ai soli software acquistati stand alone. I software necessari al funzionamento della macchina sono invece considerati parte della stessa e quindi agevolati al 250%. </a:t>
            </a:r>
          </a:p>
        </p:txBody>
      </p:sp>
      <p:sp>
        <p:nvSpPr>
          <p:cNvPr id="11" name="Rettangolo 10"/>
          <p:cNvSpPr/>
          <p:nvPr/>
        </p:nvSpPr>
        <p:spPr>
          <a:xfrm>
            <a:off x="323528" y="1169542"/>
            <a:ext cx="8204882" cy="400110"/>
          </a:xfrm>
          <a:prstGeom prst="rect">
            <a:avLst/>
          </a:prstGeom>
        </p:spPr>
        <p:txBody>
          <a:bodyPr wrap="square">
            <a:spAutoFit/>
          </a:bodyPr>
          <a:lstStyle/>
          <a:p>
            <a:r>
              <a:rPr lang="it-IT" sz="2000" b="1" dirty="0" smtClean="0">
                <a:solidFill>
                  <a:srgbClr val="002060"/>
                </a:solidFill>
                <a:latin typeface="+mj-lt"/>
              </a:rPr>
              <a:t>Allegato B – Beni IMMATERIALI – Super-Ammortamento 140 %</a:t>
            </a:r>
            <a:r>
              <a:rPr lang="it-IT" sz="2000" dirty="0" smtClean="0"/>
              <a:t> </a:t>
            </a:r>
            <a:endParaRPr lang="it-IT" b="1" dirty="0">
              <a:solidFill>
                <a:srgbClr val="002060"/>
              </a:solidFill>
              <a:latin typeface="+mj-lt"/>
            </a:endParaRPr>
          </a:p>
        </p:txBody>
      </p:sp>
      <p:sp>
        <p:nvSpPr>
          <p:cNvPr id="10"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50</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3818560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4.0</a:t>
            </a:r>
            <a:endParaRPr lang="it-IT" sz="2800" dirty="0">
              <a:solidFill>
                <a:srgbClr val="002060"/>
              </a:solidFill>
              <a:effectLst/>
              <a:latin typeface="Verdana" pitchFamily="34" charset="0"/>
            </a:endParaRPr>
          </a:p>
        </p:txBody>
      </p:sp>
      <p:sp>
        <p:nvSpPr>
          <p:cNvPr id="12" name="Text Box 7"/>
          <p:cNvSpPr txBox="1">
            <a:spLocks noChangeArrowheads="1"/>
          </p:cNvSpPr>
          <p:nvPr/>
        </p:nvSpPr>
        <p:spPr bwMode="auto">
          <a:xfrm>
            <a:off x="323528" y="1339817"/>
            <a:ext cx="8197850" cy="455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eaLnBrk="1" hangingPunct="1">
              <a:spcBef>
                <a:spcPct val="50000"/>
              </a:spcBef>
              <a:buClr>
                <a:schemeClr val="tx1"/>
              </a:buClr>
              <a:buSzTx/>
              <a:buNone/>
            </a:pPr>
            <a:r>
              <a:rPr lang="it-IT" sz="2000" dirty="0" smtClean="0">
                <a:solidFill>
                  <a:srgbClr val="002060"/>
                </a:solidFill>
                <a:latin typeface="+mn-lt"/>
                <a:ea typeface="Verdana" panose="020B0604030504040204" pitchFamily="34" charset="0"/>
                <a:cs typeface="Verdana" panose="020B0604030504040204" pitchFamily="34" charset="0"/>
              </a:rPr>
              <a:t>La fruizione del beneficio non è solo condizionata alla messa in funzione ma anche alla “</a:t>
            </a:r>
            <a:r>
              <a:rPr lang="it-IT" sz="2000" b="1" dirty="0" smtClean="0">
                <a:solidFill>
                  <a:srgbClr val="FF0000"/>
                </a:solidFill>
                <a:latin typeface="+mn-lt"/>
                <a:ea typeface="Verdana" panose="020B0604030504040204" pitchFamily="34" charset="0"/>
                <a:cs typeface="Verdana" panose="020B0604030504040204" pitchFamily="34" charset="0"/>
              </a:rPr>
              <a:t>interconnessione</a:t>
            </a:r>
            <a:r>
              <a:rPr lang="it-IT" sz="2000" dirty="0" smtClean="0">
                <a:solidFill>
                  <a:srgbClr val="002060"/>
                </a:solidFill>
                <a:latin typeface="+mn-lt"/>
                <a:ea typeface="Verdana" panose="020B0604030504040204" pitchFamily="34" charset="0"/>
                <a:cs typeface="Verdana" panose="020B0604030504040204" pitchFamily="34" charset="0"/>
              </a:rPr>
              <a:t>” di tali beni al sistema aziendale di gestione della produzione o alla rete di fornitura. </a:t>
            </a:r>
          </a:p>
          <a:p>
            <a:pPr marL="0" indent="0" eaLnBrk="1" hangingPunct="1">
              <a:spcBef>
                <a:spcPct val="50000"/>
              </a:spcBef>
              <a:buClr>
                <a:schemeClr val="tx1"/>
              </a:buClr>
              <a:buSzTx/>
              <a:buNone/>
            </a:pPr>
            <a:r>
              <a:rPr lang="it-IT" sz="2000" dirty="0" smtClean="0">
                <a:solidFill>
                  <a:srgbClr val="002060"/>
                </a:solidFill>
                <a:latin typeface="+mn-lt"/>
                <a:ea typeface="Verdana" panose="020B0604030504040204" pitchFamily="34" charset="0"/>
                <a:cs typeface="Verdana" panose="020B0604030504040204" pitchFamily="34" charset="0"/>
              </a:rPr>
              <a:t>Rientrano nel costo dell’investimento agevolabile, oltre al costo del bene, gli oneri accessori di diretta imputazione</a:t>
            </a:r>
            <a:br>
              <a:rPr lang="it-IT" sz="2000" dirty="0" smtClean="0">
                <a:solidFill>
                  <a:srgbClr val="002060"/>
                </a:solidFill>
                <a:latin typeface="+mn-lt"/>
                <a:ea typeface="Verdana" panose="020B0604030504040204" pitchFamily="34" charset="0"/>
                <a:cs typeface="Verdana" panose="020B0604030504040204" pitchFamily="34" charset="0"/>
              </a:rPr>
            </a:br>
            <a:r>
              <a:rPr lang="it-IT" sz="2000" dirty="0" smtClean="0">
                <a:solidFill>
                  <a:srgbClr val="002060"/>
                </a:solidFill>
                <a:latin typeface="+mn-lt"/>
                <a:ea typeface="Verdana" panose="020B0604030504040204" pitchFamily="34" charset="0"/>
                <a:cs typeface="Verdana" panose="020B0604030504040204" pitchFamily="34" charset="0"/>
              </a:rPr>
              <a:t>(es. spese di trasporto e di montaggio) nonché l’eventuale IVA indetraibile.</a:t>
            </a:r>
          </a:p>
          <a:p>
            <a:pPr marL="0" indent="0" eaLnBrk="1" hangingPunct="1">
              <a:spcBef>
                <a:spcPct val="50000"/>
              </a:spcBef>
              <a:buClr>
                <a:schemeClr val="tx1"/>
              </a:buClr>
              <a:buSzTx/>
              <a:buNone/>
            </a:pPr>
            <a:endParaRPr lang="it-IT" sz="2000" dirty="0" smtClean="0">
              <a:solidFill>
                <a:srgbClr val="002060"/>
              </a:solidFill>
              <a:latin typeface="+mn-lt"/>
              <a:ea typeface="Verdana" panose="020B0604030504040204" pitchFamily="34" charset="0"/>
              <a:cs typeface="Verdana" panose="020B0604030504040204" pitchFamily="34" charset="0"/>
            </a:endParaRPr>
          </a:p>
          <a:p>
            <a:pPr marL="0" indent="0" eaLnBrk="1" hangingPunct="1">
              <a:spcBef>
                <a:spcPct val="50000"/>
              </a:spcBef>
              <a:buClr>
                <a:schemeClr val="tx1"/>
              </a:buClr>
              <a:buSzTx/>
              <a:buNone/>
            </a:pPr>
            <a:r>
              <a:rPr lang="it-IT" sz="2000" dirty="0" smtClean="0">
                <a:solidFill>
                  <a:srgbClr val="002060"/>
                </a:solidFill>
                <a:latin typeface="+mn-lt"/>
                <a:ea typeface="Verdana" panose="020B0604030504040204" pitchFamily="34" charset="0"/>
                <a:cs typeface="Verdana" panose="020B0604030504040204" pitchFamily="34" charset="0"/>
              </a:rPr>
              <a:t>E’ prevista un’autocertificazione o una perizia (per i beni con valore unitario di 500.000 €) per confermare che: </a:t>
            </a:r>
          </a:p>
          <a:p>
            <a:pPr eaLnBrk="1" hangingPunct="1">
              <a:spcBef>
                <a:spcPct val="50000"/>
              </a:spcBef>
              <a:buClr>
                <a:schemeClr val="tx1"/>
              </a:buClr>
              <a:buSzTx/>
              <a:buFontTx/>
              <a:buChar char="-"/>
            </a:pPr>
            <a:r>
              <a:rPr lang="it-IT" sz="2000" dirty="0" smtClean="0">
                <a:solidFill>
                  <a:srgbClr val="002060"/>
                </a:solidFill>
                <a:latin typeface="+mn-lt"/>
                <a:ea typeface="Verdana" panose="020B0604030504040204" pitchFamily="34" charset="0"/>
                <a:cs typeface="Verdana" panose="020B0604030504040204" pitchFamily="34" charset="0"/>
              </a:rPr>
              <a:t>I beni ricadano in due specifiche liste (A–Materiali, B-Immateriali) </a:t>
            </a:r>
          </a:p>
          <a:p>
            <a:pPr eaLnBrk="1" hangingPunct="1">
              <a:spcBef>
                <a:spcPct val="50000"/>
              </a:spcBef>
              <a:buClr>
                <a:schemeClr val="tx1"/>
              </a:buClr>
              <a:buSzTx/>
              <a:buFontTx/>
              <a:buChar char="-"/>
            </a:pPr>
            <a:r>
              <a:rPr lang="it-IT" sz="2000" dirty="0" smtClean="0">
                <a:solidFill>
                  <a:srgbClr val="002060"/>
                </a:solidFill>
                <a:latin typeface="+mn-lt"/>
                <a:ea typeface="Verdana" panose="020B0604030504040204" pitchFamily="34" charset="0"/>
                <a:cs typeface="Verdana" panose="020B0604030504040204" pitchFamily="34" charset="0"/>
              </a:rPr>
              <a:t>Il bene risulti interconnesso ed l’integrato a livello di flussi informativi e/o fisici nell’ambito del processo produttivo </a:t>
            </a:r>
            <a:endParaRPr lang="it-IT" sz="2000" dirty="0">
              <a:solidFill>
                <a:srgbClr val="002060"/>
              </a:solidFill>
              <a:latin typeface="+mn-lt"/>
              <a:ea typeface="Verdana" panose="020B0604030504040204" pitchFamily="34" charset="0"/>
              <a:cs typeface="Verdana" panose="020B0604030504040204" pitchFamily="34" charset="0"/>
            </a:endParaRPr>
          </a:p>
        </p:txBody>
      </p:sp>
      <p:sp>
        <p:nvSpPr>
          <p:cNvPr id="10"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51</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11935130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4.0</a:t>
            </a:r>
            <a:endParaRPr lang="it-IT" sz="2800" dirty="0">
              <a:solidFill>
                <a:srgbClr val="002060"/>
              </a:solidFill>
              <a:effectLst/>
              <a:latin typeface="Verdana" pitchFamily="34" charset="0"/>
            </a:endParaRPr>
          </a:p>
        </p:txBody>
      </p:sp>
      <p:sp>
        <p:nvSpPr>
          <p:cNvPr id="10" name="Text Box 7"/>
          <p:cNvSpPr txBox="1">
            <a:spLocks noChangeArrowheads="1"/>
          </p:cNvSpPr>
          <p:nvPr/>
        </p:nvSpPr>
        <p:spPr bwMode="auto">
          <a:xfrm>
            <a:off x="260822" y="1200387"/>
            <a:ext cx="8197850" cy="434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r>
              <a:rPr lang="it-IT" sz="2000" b="1" dirty="0">
                <a:solidFill>
                  <a:srgbClr val="FF0000"/>
                </a:solidFill>
                <a:latin typeface="+mn-lt"/>
              </a:rPr>
              <a:t>Per usufruire </a:t>
            </a:r>
            <a:r>
              <a:rPr lang="it-IT" sz="2000" b="1" dirty="0" smtClean="0">
                <a:solidFill>
                  <a:srgbClr val="FF0000"/>
                </a:solidFill>
                <a:latin typeface="+mn-lt"/>
              </a:rPr>
              <a:t>dell’agevolazione </a:t>
            </a:r>
            <a:r>
              <a:rPr lang="it-IT" sz="2000" b="1" dirty="0">
                <a:solidFill>
                  <a:srgbClr val="FF0000"/>
                </a:solidFill>
                <a:latin typeface="+mn-lt"/>
              </a:rPr>
              <a:t>il beneficiario dovrà </a:t>
            </a:r>
            <a:r>
              <a:rPr lang="it-IT" sz="2000" b="1" dirty="0" smtClean="0">
                <a:solidFill>
                  <a:srgbClr val="FF0000"/>
                </a:solidFill>
                <a:latin typeface="+mn-lt"/>
              </a:rPr>
              <a:t>produrre </a:t>
            </a:r>
            <a:r>
              <a:rPr lang="it-IT" sz="2000" b="1" dirty="0">
                <a:solidFill>
                  <a:srgbClr val="FF0000"/>
                </a:solidFill>
                <a:latin typeface="+mn-lt"/>
              </a:rPr>
              <a:t>per </a:t>
            </a:r>
            <a:r>
              <a:rPr lang="it-IT" sz="2000" b="1" dirty="0" smtClean="0">
                <a:solidFill>
                  <a:srgbClr val="FF0000"/>
                </a:solidFill>
                <a:latin typeface="+mn-lt"/>
              </a:rPr>
              <a:t>i beni </a:t>
            </a:r>
            <a:r>
              <a:rPr lang="it-IT" sz="2000" b="1" dirty="0">
                <a:solidFill>
                  <a:srgbClr val="FF0000"/>
                </a:solidFill>
                <a:latin typeface="+mn-lt"/>
              </a:rPr>
              <a:t>di valore</a:t>
            </a:r>
            <a:r>
              <a:rPr lang="it-IT" sz="2000" b="1" dirty="0" smtClean="0">
                <a:solidFill>
                  <a:srgbClr val="FF0000"/>
                </a:solidFill>
                <a:latin typeface="+mn-lt"/>
              </a:rPr>
              <a:t>:</a:t>
            </a:r>
          </a:p>
          <a:p>
            <a:pPr marL="0" indent="0">
              <a:buNone/>
            </a:pPr>
            <a:endParaRPr lang="it-IT" sz="2000" dirty="0">
              <a:solidFill>
                <a:srgbClr val="FF0000"/>
              </a:solidFill>
              <a:latin typeface="+mn-lt"/>
            </a:endParaRPr>
          </a:p>
          <a:p>
            <a:pPr>
              <a:buClrTx/>
            </a:pPr>
            <a:r>
              <a:rPr lang="it-IT" sz="2000" b="1" dirty="0" smtClean="0">
                <a:solidFill>
                  <a:srgbClr val="002060"/>
                </a:solidFill>
                <a:latin typeface="+mn-lt"/>
              </a:rPr>
              <a:t>inferiore </a:t>
            </a:r>
            <a:r>
              <a:rPr lang="it-IT" sz="2000" b="1" dirty="0">
                <a:solidFill>
                  <a:srgbClr val="002060"/>
                </a:solidFill>
                <a:latin typeface="+mn-lt"/>
              </a:rPr>
              <a:t>ai </a:t>
            </a:r>
            <a:r>
              <a:rPr lang="it-IT" sz="2000" b="1" dirty="0" smtClean="0">
                <a:solidFill>
                  <a:srgbClr val="002060"/>
                </a:solidFill>
                <a:latin typeface="+mn-lt"/>
              </a:rPr>
              <a:t>500.000 €</a:t>
            </a:r>
            <a:r>
              <a:rPr lang="it-IT" sz="2000" dirty="0" smtClean="0">
                <a:solidFill>
                  <a:srgbClr val="002060"/>
                </a:solidFill>
                <a:latin typeface="+mn-lt"/>
              </a:rPr>
              <a:t/>
            </a:r>
            <a:br>
              <a:rPr lang="it-IT" sz="2000" dirty="0" smtClean="0">
                <a:solidFill>
                  <a:srgbClr val="002060"/>
                </a:solidFill>
                <a:latin typeface="+mn-lt"/>
              </a:rPr>
            </a:br>
            <a:r>
              <a:rPr lang="it-IT" sz="2000" dirty="0" smtClean="0">
                <a:solidFill>
                  <a:srgbClr val="002060"/>
                </a:solidFill>
                <a:latin typeface="+mn-lt"/>
              </a:rPr>
              <a:t>Dichiarazione </a:t>
            </a:r>
            <a:r>
              <a:rPr lang="it-IT" sz="2000" dirty="0">
                <a:solidFill>
                  <a:srgbClr val="002060"/>
                </a:solidFill>
                <a:latin typeface="+mn-lt"/>
              </a:rPr>
              <a:t>resa dal </a:t>
            </a:r>
            <a:r>
              <a:rPr lang="it-IT" sz="2000" b="1" dirty="0">
                <a:solidFill>
                  <a:srgbClr val="002060"/>
                </a:solidFill>
                <a:latin typeface="+mn-lt"/>
              </a:rPr>
              <a:t>L</a:t>
            </a:r>
            <a:r>
              <a:rPr lang="it-IT" sz="2000" b="1" dirty="0" smtClean="0">
                <a:solidFill>
                  <a:srgbClr val="002060"/>
                </a:solidFill>
                <a:latin typeface="+mn-lt"/>
              </a:rPr>
              <a:t>egale </a:t>
            </a:r>
            <a:r>
              <a:rPr lang="it-IT" sz="2000" b="1" dirty="0">
                <a:solidFill>
                  <a:srgbClr val="002060"/>
                </a:solidFill>
                <a:latin typeface="+mn-lt"/>
              </a:rPr>
              <a:t>R</a:t>
            </a:r>
            <a:r>
              <a:rPr lang="it-IT" sz="2000" b="1" dirty="0" smtClean="0">
                <a:solidFill>
                  <a:srgbClr val="002060"/>
                </a:solidFill>
                <a:latin typeface="+mn-lt"/>
              </a:rPr>
              <a:t>appresentante </a:t>
            </a:r>
            <a:r>
              <a:rPr lang="it-IT" sz="2000" dirty="0">
                <a:solidFill>
                  <a:srgbClr val="002060"/>
                </a:solidFill>
                <a:latin typeface="+mn-lt"/>
              </a:rPr>
              <a:t>ai sensi del testo unico delle disposizioni legislative e regolamentari in materia di documentazione amministrativa, di cui al decreto del Presidente della Repubblica 28 dicembre 2000, n. </a:t>
            </a:r>
            <a:r>
              <a:rPr lang="it-IT" sz="2000" dirty="0" smtClean="0">
                <a:solidFill>
                  <a:srgbClr val="002060"/>
                </a:solidFill>
                <a:latin typeface="+mn-lt"/>
              </a:rPr>
              <a:t>445</a:t>
            </a:r>
          </a:p>
          <a:p>
            <a:pPr marL="0" indent="0">
              <a:buClrTx/>
              <a:buNone/>
            </a:pPr>
            <a:endParaRPr lang="it-IT" sz="2000" dirty="0">
              <a:solidFill>
                <a:srgbClr val="002060"/>
              </a:solidFill>
              <a:latin typeface="+mn-lt"/>
            </a:endParaRPr>
          </a:p>
          <a:p>
            <a:pPr>
              <a:buClrTx/>
            </a:pPr>
            <a:r>
              <a:rPr lang="it-IT" sz="2000" b="1" dirty="0">
                <a:solidFill>
                  <a:srgbClr val="002060"/>
                </a:solidFill>
                <a:latin typeface="+mn-lt"/>
              </a:rPr>
              <a:t>superiore ai </a:t>
            </a:r>
            <a:r>
              <a:rPr lang="it-IT" sz="2000" b="1" dirty="0" smtClean="0">
                <a:solidFill>
                  <a:srgbClr val="002060"/>
                </a:solidFill>
                <a:latin typeface="+mn-lt"/>
              </a:rPr>
              <a:t>500.000 €</a:t>
            </a:r>
            <a:br>
              <a:rPr lang="it-IT" sz="2000" b="1" dirty="0" smtClean="0">
                <a:solidFill>
                  <a:srgbClr val="002060"/>
                </a:solidFill>
                <a:latin typeface="+mn-lt"/>
              </a:rPr>
            </a:br>
            <a:r>
              <a:rPr lang="it-IT" sz="2000" dirty="0" smtClean="0">
                <a:solidFill>
                  <a:srgbClr val="002060"/>
                </a:solidFill>
                <a:latin typeface="+mn-lt"/>
              </a:rPr>
              <a:t>Perizia </a:t>
            </a:r>
            <a:r>
              <a:rPr lang="it-IT" sz="2000" dirty="0">
                <a:solidFill>
                  <a:srgbClr val="002060"/>
                </a:solidFill>
                <a:latin typeface="+mn-lt"/>
              </a:rPr>
              <a:t>tecnica giurata rilasciata da un </a:t>
            </a:r>
            <a:r>
              <a:rPr lang="it-IT" sz="2000" b="1" dirty="0" smtClean="0">
                <a:solidFill>
                  <a:srgbClr val="002060"/>
                </a:solidFill>
                <a:latin typeface="+mn-lt"/>
              </a:rPr>
              <a:t>Ingegnere</a:t>
            </a:r>
            <a:r>
              <a:rPr lang="it-IT" sz="2000" dirty="0" smtClean="0">
                <a:solidFill>
                  <a:srgbClr val="002060"/>
                </a:solidFill>
                <a:latin typeface="+mn-lt"/>
              </a:rPr>
              <a:t> </a:t>
            </a:r>
            <a:r>
              <a:rPr lang="it-IT" sz="2000" dirty="0">
                <a:solidFill>
                  <a:srgbClr val="002060"/>
                </a:solidFill>
                <a:latin typeface="+mn-lt"/>
              </a:rPr>
              <a:t>o da un </a:t>
            </a:r>
            <a:r>
              <a:rPr lang="it-IT" sz="2000" b="1" dirty="0" smtClean="0">
                <a:solidFill>
                  <a:srgbClr val="002060"/>
                </a:solidFill>
                <a:latin typeface="+mn-lt"/>
              </a:rPr>
              <a:t>Perito </a:t>
            </a:r>
            <a:r>
              <a:rPr lang="it-IT" sz="2000" b="1" dirty="0">
                <a:solidFill>
                  <a:srgbClr val="002060"/>
                </a:solidFill>
                <a:latin typeface="+mn-lt"/>
              </a:rPr>
              <a:t>I</a:t>
            </a:r>
            <a:r>
              <a:rPr lang="it-IT" sz="2000" b="1" dirty="0" smtClean="0">
                <a:solidFill>
                  <a:srgbClr val="002060"/>
                </a:solidFill>
                <a:latin typeface="+mn-lt"/>
              </a:rPr>
              <a:t>ndustriale</a:t>
            </a:r>
            <a:r>
              <a:rPr lang="it-IT" sz="2000" dirty="0" smtClean="0">
                <a:solidFill>
                  <a:srgbClr val="002060"/>
                </a:solidFill>
                <a:latin typeface="+mn-lt"/>
              </a:rPr>
              <a:t> </a:t>
            </a:r>
            <a:r>
              <a:rPr lang="it-IT" sz="2000" u="sng" dirty="0">
                <a:solidFill>
                  <a:srgbClr val="002060"/>
                </a:solidFill>
                <a:latin typeface="+mn-lt"/>
              </a:rPr>
              <a:t>iscritti nei rispettivi albi </a:t>
            </a:r>
            <a:r>
              <a:rPr lang="it-IT" sz="2000" u="sng" dirty="0" smtClean="0">
                <a:solidFill>
                  <a:srgbClr val="002060"/>
                </a:solidFill>
                <a:latin typeface="+mn-lt"/>
              </a:rPr>
              <a:t>professionali </a:t>
            </a:r>
            <a:r>
              <a:rPr lang="it-IT" sz="2000" dirty="0">
                <a:solidFill>
                  <a:srgbClr val="002060"/>
                </a:solidFill>
                <a:latin typeface="+mn-lt"/>
              </a:rPr>
              <a:t>ovvero attestato di conformità rilasciato da un ente </a:t>
            </a:r>
            <a:r>
              <a:rPr lang="it-IT" sz="2000" b="1" dirty="0">
                <a:solidFill>
                  <a:srgbClr val="002060"/>
                </a:solidFill>
                <a:latin typeface="+mn-lt"/>
              </a:rPr>
              <a:t>di certificazione accreditato</a:t>
            </a:r>
            <a:r>
              <a:rPr lang="it-IT" sz="2000" dirty="0">
                <a:solidFill>
                  <a:srgbClr val="002060"/>
                </a:solidFill>
                <a:latin typeface="+mn-lt"/>
              </a:rPr>
              <a:t>. </a:t>
            </a:r>
          </a:p>
        </p:txBody>
      </p:sp>
      <p:sp>
        <p:nvSpPr>
          <p:cNvPr id="11"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52</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9336201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4.0</a:t>
            </a:r>
            <a:endParaRPr lang="it-IT" sz="2800" dirty="0">
              <a:solidFill>
                <a:srgbClr val="002060"/>
              </a:solidFill>
              <a:effectLst/>
              <a:latin typeface="Verdana" pitchFamily="34" charset="0"/>
            </a:endParaRPr>
          </a:p>
        </p:txBody>
      </p:sp>
      <p:sp>
        <p:nvSpPr>
          <p:cNvPr id="10" name="Text Box 7"/>
          <p:cNvSpPr txBox="1">
            <a:spLocks noChangeArrowheads="1"/>
          </p:cNvSpPr>
          <p:nvPr/>
        </p:nvSpPr>
        <p:spPr bwMode="auto">
          <a:xfrm>
            <a:off x="323528" y="998692"/>
            <a:ext cx="8197850" cy="550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r>
              <a:rPr lang="it-IT" sz="2000" b="1" dirty="0" smtClean="0">
                <a:solidFill>
                  <a:srgbClr val="002060"/>
                </a:solidFill>
                <a:latin typeface="+mn-lt"/>
              </a:rPr>
              <a:t>Perizia </a:t>
            </a:r>
            <a:r>
              <a:rPr lang="it-IT" sz="2000" b="1" dirty="0">
                <a:solidFill>
                  <a:srgbClr val="002060"/>
                </a:solidFill>
                <a:latin typeface="+mn-lt"/>
              </a:rPr>
              <a:t>tecnica giurata </a:t>
            </a:r>
            <a:r>
              <a:rPr lang="it-IT" sz="2000" b="1" dirty="0" smtClean="0">
                <a:solidFill>
                  <a:srgbClr val="002060"/>
                </a:solidFill>
                <a:latin typeface="+mn-lt"/>
              </a:rPr>
              <a:t>per beni di valore superiore a 500.000 €</a:t>
            </a:r>
            <a:endParaRPr lang="it-IT" sz="2000" b="1" dirty="0">
              <a:solidFill>
                <a:srgbClr val="002060"/>
              </a:solidFill>
              <a:latin typeface="+mn-lt"/>
            </a:endParaRPr>
          </a:p>
          <a:p>
            <a:pPr marL="0" indent="0">
              <a:buNone/>
            </a:pPr>
            <a:endParaRPr lang="it-IT" sz="2000" dirty="0" smtClean="0">
              <a:solidFill>
                <a:srgbClr val="002060"/>
              </a:solidFill>
              <a:latin typeface="+mn-lt"/>
            </a:endParaRPr>
          </a:p>
          <a:p>
            <a:pPr marL="0" indent="0">
              <a:buNone/>
            </a:pPr>
            <a:r>
              <a:rPr lang="it-IT" sz="2000" dirty="0" smtClean="0">
                <a:solidFill>
                  <a:srgbClr val="002060"/>
                </a:solidFill>
                <a:latin typeface="+mn-lt"/>
              </a:rPr>
              <a:t>Ha </a:t>
            </a:r>
            <a:r>
              <a:rPr lang="it-IT" sz="2000" dirty="0">
                <a:solidFill>
                  <a:srgbClr val="002060"/>
                </a:solidFill>
                <a:latin typeface="+mn-lt"/>
              </a:rPr>
              <a:t>lo scopo di accertare che il bene</a:t>
            </a:r>
            <a:r>
              <a:rPr lang="it-IT" sz="2000" dirty="0" smtClean="0">
                <a:solidFill>
                  <a:srgbClr val="002060"/>
                </a:solidFill>
                <a:latin typeface="+mn-lt"/>
              </a:rPr>
              <a:t>:</a:t>
            </a:r>
            <a:endParaRPr lang="it-IT" sz="2000" dirty="0">
              <a:solidFill>
                <a:srgbClr val="002060"/>
              </a:solidFill>
              <a:latin typeface="+mn-lt"/>
            </a:endParaRPr>
          </a:p>
          <a:p>
            <a:pPr>
              <a:buClrTx/>
              <a:buFont typeface="+mj-lt"/>
              <a:buAutoNum type="arabicPeriod"/>
            </a:pPr>
            <a:r>
              <a:rPr lang="it-IT" sz="2000" dirty="0">
                <a:solidFill>
                  <a:srgbClr val="002060"/>
                </a:solidFill>
                <a:latin typeface="+mn-lt"/>
              </a:rPr>
              <a:t>L</a:t>
            </a:r>
            <a:r>
              <a:rPr lang="it-IT" sz="2000" dirty="0" smtClean="0">
                <a:solidFill>
                  <a:srgbClr val="002060"/>
                </a:solidFill>
                <a:latin typeface="+mn-lt"/>
              </a:rPr>
              <a:t>a </a:t>
            </a:r>
            <a:r>
              <a:rPr lang="it-IT" sz="2000" dirty="0">
                <a:solidFill>
                  <a:srgbClr val="002060"/>
                </a:solidFill>
                <a:latin typeface="+mn-lt"/>
              </a:rPr>
              <a:t>sussistenza delle caratteristiche definite </a:t>
            </a:r>
            <a:r>
              <a:rPr lang="it-IT" sz="2000" dirty="0" smtClean="0">
                <a:solidFill>
                  <a:srgbClr val="002060"/>
                </a:solidFill>
                <a:latin typeface="+mn-lt"/>
              </a:rPr>
              <a:t>nell’allegato </a:t>
            </a:r>
            <a:r>
              <a:rPr lang="it-IT" sz="2000" dirty="0">
                <a:solidFill>
                  <a:srgbClr val="002060"/>
                </a:solidFill>
                <a:latin typeface="+mn-lt"/>
              </a:rPr>
              <a:t>A o B e la sussistenza delle </a:t>
            </a:r>
            <a:r>
              <a:rPr lang="it-IT" sz="2000" b="1" dirty="0" smtClean="0">
                <a:solidFill>
                  <a:srgbClr val="FF0000"/>
                </a:solidFill>
                <a:latin typeface="+mn-lt"/>
              </a:rPr>
              <a:t>5 caratteristiche obbligatorie </a:t>
            </a:r>
            <a:r>
              <a:rPr lang="it-IT" sz="2000" dirty="0" smtClean="0">
                <a:solidFill>
                  <a:srgbClr val="002060"/>
                </a:solidFill>
                <a:latin typeface="+mn-lt"/>
              </a:rPr>
              <a:t>e </a:t>
            </a:r>
            <a:r>
              <a:rPr lang="it-IT" sz="2000" dirty="0">
                <a:solidFill>
                  <a:srgbClr val="002060"/>
                </a:solidFill>
                <a:latin typeface="+mn-lt"/>
              </a:rPr>
              <a:t>di almeno </a:t>
            </a:r>
            <a:r>
              <a:rPr lang="it-IT" sz="2000" b="1" dirty="0">
                <a:solidFill>
                  <a:srgbClr val="FF0000"/>
                </a:solidFill>
                <a:latin typeface="+mn-lt"/>
              </a:rPr>
              <a:t>2 tra le 3 </a:t>
            </a:r>
            <a:r>
              <a:rPr lang="it-IT" sz="2000" dirty="0">
                <a:solidFill>
                  <a:srgbClr val="002060"/>
                </a:solidFill>
                <a:latin typeface="+mn-lt"/>
              </a:rPr>
              <a:t>delle ulteriori </a:t>
            </a:r>
            <a:r>
              <a:rPr lang="it-IT" sz="2000" dirty="0" smtClean="0">
                <a:solidFill>
                  <a:srgbClr val="002060"/>
                </a:solidFill>
                <a:latin typeface="+mn-lt"/>
              </a:rPr>
              <a:t>previste</a:t>
            </a:r>
          </a:p>
          <a:p>
            <a:pPr>
              <a:buClrTx/>
              <a:buFont typeface="+mj-lt"/>
              <a:buAutoNum type="arabicPeriod"/>
            </a:pPr>
            <a:r>
              <a:rPr lang="it-IT" sz="2000" u="sng" dirty="0" smtClean="0">
                <a:solidFill>
                  <a:srgbClr val="002060"/>
                </a:solidFill>
                <a:latin typeface="+mn-lt"/>
              </a:rPr>
              <a:t>La </a:t>
            </a:r>
            <a:r>
              <a:rPr lang="it-IT" sz="2000" u="sng" dirty="0">
                <a:solidFill>
                  <a:srgbClr val="002060"/>
                </a:solidFill>
                <a:latin typeface="+mn-lt"/>
              </a:rPr>
              <a:t>presenza di interconnessione al sistema aziendale di gestione della produzione o alla rete di fornitura </a:t>
            </a:r>
          </a:p>
          <a:p>
            <a:pPr marL="0" indent="0">
              <a:buNone/>
            </a:pPr>
            <a:endParaRPr lang="it-IT" sz="2000" dirty="0" smtClean="0">
              <a:solidFill>
                <a:srgbClr val="002060"/>
              </a:solidFill>
              <a:latin typeface="+mn-lt"/>
            </a:endParaRPr>
          </a:p>
          <a:p>
            <a:pPr marL="0" indent="0">
              <a:buNone/>
            </a:pPr>
            <a:r>
              <a:rPr lang="it-IT" sz="2000" dirty="0" smtClean="0">
                <a:solidFill>
                  <a:srgbClr val="002060"/>
                </a:solidFill>
                <a:latin typeface="+mn-lt"/>
              </a:rPr>
              <a:t>Inoltre</a:t>
            </a:r>
            <a:endParaRPr lang="it-IT" sz="2000" dirty="0">
              <a:solidFill>
                <a:srgbClr val="002060"/>
              </a:solidFill>
              <a:latin typeface="+mn-lt"/>
            </a:endParaRPr>
          </a:p>
          <a:p>
            <a:pPr>
              <a:buClrTx/>
            </a:pPr>
            <a:r>
              <a:rPr lang="it-IT" sz="2000" dirty="0" smtClean="0">
                <a:solidFill>
                  <a:srgbClr val="002060"/>
                </a:solidFill>
                <a:latin typeface="+mn-lt"/>
              </a:rPr>
              <a:t>Deve essere prodotta </a:t>
            </a:r>
            <a:r>
              <a:rPr lang="it-IT" sz="2000" dirty="0">
                <a:solidFill>
                  <a:srgbClr val="002060"/>
                </a:solidFill>
                <a:latin typeface="+mn-lt"/>
              </a:rPr>
              <a:t>entro il periodo di imposta in cui il bene entra in funzione, ovvero, se successivo, entro il periodo di imposta in cui il bene è </a:t>
            </a:r>
            <a:r>
              <a:rPr lang="it-IT" sz="2000" dirty="0">
                <a:solidFill>
                  <a:srgbClr val="FF0000"/>
                </a:solidFill>
                <a:latin typeface="+mn-lt"/>
              </a:rPr>
              <a:t>interconnesso</a:t>
            </a:r>
            <a:r>
              <a:rPr lang="it-IT" sz="2000" dirty="0">
                <a:solidFill>
                  <a:srgbClr val="002060"/>
                </a:solidFill>
                <a:latin typeface="+mn-lt"/>
              </a:rPr>
              <a:t> al sistema aziendale</a:t>
            </a:r>
          </a:p>
          <a:p>
            <a:pPr>
              <a:buClrTx/>
            </a:pPr>
            <a:r>
              <a:rPr lang="it-IT" sz="2000" dirty="0" smtClean="0">
                <a:solidFill>
                  <a:srgbClr val="002060"/>
                </a:solidFill>
                <a:latin typeface="+mn-lt"/>
              </a:rPr>
              <a:t>L’utilizzo della perizia </a:t>
            </a:r>
            <a:r>
              <a:rPr lang="it-IT" sz="2000" dirty="0">
                <a:solidFill>
                  <a:srgbClr val="002060"/>
                </a:solidFill>
                <a:latin typeface="+mn-lt"/>
              </a:rPr>
              <a:t>giurata è ammesso, quale alternativa alla dichiarazione del legale rappresentante, anche per i beni di valore inferiore ai </a:t>
            </a:r>
            <a:r>
              <a:rPr lang="it-IT" sz="2000" dirty="0" smtClean="0">
                <a:solidFill>
                  <a:srgbClr val="002060"/>
                </a:solidFill>
                <a:latin typeface="+mn-lt"/>
              </a:rPr>
              <a:t>500.000 €</a:t>
            </a:r>
          </a:p>
        </p:txBody>
      </p:sp>
      <p:sp>
        <p:nvSpPr>
          <p:cNvPr id="11"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53</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25204806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4.0</a:t>
            </a:r>
            <a:endParaRPr lang="it-IT" sz="2800" dirty="0">
              <a:solidFill>
                <a:srgbClr val="002060"/>
              </a:solidFill>
              <a:effectLst/>
              <a:latin typeface="Verdana" pitchFamily="34" charset="0"/>
            </a:endParaRPr>
          </a:p>
        </p:txBody>
      </p:sp>
      <p:sp>
        <p:nvSpPr>
          <p:cNvPr id="10" name="Text Box 7"/>
          <p:cNvSpPr txBox="1">
            <a:spLocks noChangeArrowheads="1"/>
          </p:cNvSpPr>
          <p:nvPr/>
        </p:nvSpPr>
        <p:spPr bwMode="auto">
          <a:xfrm>
            <a:off x="260822" y="1029510"/>
            <a:ext cx="8197850" cy="553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r>
              <a:rPr lang="it-IT" sz="2000" dirty="0">
                <a:solidFill>
                  <a:srgbClr val="FF0000"/>
                </a:solidFill>
                <a:latin typeface="+mn-lt"/>
              </a:rPr>
              <a:t>Contenuti della Perizia tecnica </a:t>
            </a:r>
            <a:r>
              <a:rPr lang="it-IT" sz="2000" dirty="0" smtClean="0">
                <a:solidFill>
                  <a:srgbClr val="FF0000"/>
                </a:solidFill>
                <a:latin typeface="+mn-lt"/>
              </a:rPr>
              <a:t>giurata</a:t>
            </a:r>
          </a:p>
          <a:p>
            <a:pPr marL="0" indent="0">
              <a:buNone/>
            </a:pPr>
            <a:endParaRPr lang="it-IT" sz="2000" dirty="0">
              <a:solidFill>
                <a:srgbClr val="FF0000"/>
              </a:solidFill>
              <a:latin typeface="+mn-lt"/>
            </a:endParaRPr>
          </a:p>
          <a:p>
            <a:pPr>
              <a:buClrTx/>
              <a:buFont typeface="+mj-lt"/>
              <a:buAutoNum type="arabicPeriod"/>
            </a:pPr>
            <a:r>
              <a:rPr lang="it-IT" sz="2000" dirty="0">
                <a:solidFill>
                  <a:srgbClr val="002060"/>
                </a:solidFill>
                <a:latin typeface="+mn-lt"/>
              </a:rPr>
              <a:t>D</a:t>
            </a:r>
            <a:r>
              <a:rPr lang="it-IT" sz="2000" dirty="0" smtClean="0">
                <a:solidFill>
                  <a:srgbClr val="002060"/>
                </a:solidFill>
                <a:latin typeface="+mn-lt"/>
              </a:rPr>
              <a:t>escrizione </a:t>
            </a:r>
            <a:r>
              <a:rPr lang="it-IT" sz="2000" dirty="0">
                <a:solidFill>
                  <a:srgbClr val="002060"/>
                </a:solidFill>
                <a:latin typeface="+mn-lt"/>
              </a:rPr>
              <a:t>tecnica </a:t>
            </a:r>
            <a:r>
              <a:rPr lang="it-IT" sz="2000" dirty="0" smtClean="0">
                <a:solidFill>
                  <a:srgbClr val="002060"/>
                </a:solidFill>
                <a:latin typeface="+mn-lt"/>
              </a:rPr>
              <a:t>del bene</a:t>
            </a:r>
            <a:endParaRPr lang="it-IT" sz="2000" dirty="0">
              <a:solidFill>
                <a:srgbClr val="002060"/>
              </a:solidFill>
              <a:latin typeface="+mn-lt"/>
            </a:endParaRPr>
          </a:p>
          <a:p>
            <a:pPr>
              <a:buClrTx/>
              <a:buFont typeface="+mj-lt"/>
              <a:buAutoNum type="arabicPeriod"/>
            </a:pPr>
            <a:r>
              <a:rPr lang="it-IT" sz="2000" dirty="0">
                <a:solidFill>
                  <a:srgbClr val="002060"/>
                </a:solidFill>
                <a:latin typeface="+mn-lt"/>
              </a:rPr>
              <a:t>D</a:t>
            </a:r>
            <a:r>
              <a:rPr lang="it-IT" sz="2000" dirty="0" smtClean="0">
                <a:solidFill>
                  <a:srgbClr val="002060"/>
                </a:solidFill>
                <a:latin typeface="+mn-lt"/>
              </a:rPr>
              <a:t>escrizione </a:t>
            </a:r>
            <a:r>
              <a:rPr lang="it-IT" sz="2000" dirty="0">
                <a:solidFill>
                  <a:srgbClr val="002060"/>
                </a:solidFill>
                <a:latin typeface="+mn-lt"/>
              </a:rPr>
              <a:t>delle caratteristiche per soddisfare i requisiti obbligatori e quelli accessori</a:t>
            </a:r>
          </a:p>
          <a:p>
            <a:pPr>
              <a:buClrTx/>
              <a:buFont typeface="+mj-lt"/>
              <a:buAutoNum type="arabicPeriod"/>
            </a:pPr>
            <a:r>
              <a:rPr lang="it-IT" sz="2000" dirty="0">
                <a:solidFill>
                  <a:srgbClr val="002060"/>
                </a:solidFill>
                <a:latin typeface="+mn-lt"/>
              </a:rPr>
              <a:t>Verifica dei requisiti di interconnessione coerentemente con quanto stabilito dall’articolo 1, comma 11.</a:t>
            </a:r>
          </a:p>
          <a:p>
            <a:pPr marL="742950" lvl="2" indent="-342900">
              <a:buClrTx/>
              <a:buSzPct val="95000"/>
            </a:pPr>
            <a:r>
              <a:rPr lang="it-IT" sz="2000" dirty="0">
                <a:solidFill>
                  <a:srgbClr val="002060"/>
                </a:solidFill>
                <a:latin typeface="+mn-lt"/>
              </a:rPr>
              <a:t>Verifica che il bene </a:t>
            </a:r>
            <a:r>
              <a:rPr lang="it-IT" sz="2000" dirty="0" smtClean="0">
                <a:solidFill>
                  <a:srgbClr val="002060"/>
                </a:solidFill>
                <a:latin typeface="+mn-lt"/>
              </a:rPr>
              <a:t>scambi </a:t>
            </a:r>
            <a:r>
              <a:rPr lang="it-IT" sz="2000" dirty="0">
                <a:solidFill>
                  <a:srgbClr val="002060"/>
                </a:solidFill>
                <a:latin typeface="+mn-lt"/>
              </a:rPr>
              <a:t>informazioni con sistemi interni e/o </a:t>
            </a:r>
            <a:r>
              <a:rPr lang="it-IT" sz="2000" dirty="0" smtClean="0">
                <a:solidFill>
                  <a:srgbClr val="002060"/>
                </a:solidFill>
                <a:latin typeface="+mn-lt"/>
              </a:rPr>
              <a:t>esterni</a:t>
            </a:r>
          </a:p>
          <a:p>
            <a:pPr marL="742950" lvl="2" indent="-342900">
              <a:buClrTx/>
              <a:buSzPct val="95000"/>
            </a:pPr>
            <a:r>
              <a:rPr lang="it-IT" sz="2000" dirty="0" smtClean="0">
                <a:solidFill>
                  <a:srgbClr val="002060"/>
                </a:solidFill>
                <a:latin typeface="+mn-lt"/>
              </a:rPr>
              <a:t>Verifica </a:t>
            </a:r>
            <a:r>
              <a:rPr lang="it-IT" sz="2000" dirty="0">
                <a:solidFill>
                  <a:srgbClr val="002060"/>
                </a:solidFill>
                <a:latin typeface="+mn-lt"/>
              </a:rPr>
              <a:t>che il bene sia identificato univocamente </a:t>
            </a:r>
          </a:p>
          <a:p>
            <a:pPr>
              <a:buClrTx/>
              <a:buFont typeface="+mj-lt"/>
              <a:buAutoNum type="arabicPeriod"/>
            </a:pPr>
            <a:r>
              <a:rPr lang="it-IT" sz="2000" dirty="0">
                <a:solidFill>
                  <a:srgbClr val="002060"/>
                </a:solidFill>
                <a:latin typeface="+mn-lt"/>
              </a:rPr>
              <a:t>Descrizione delle modalità in grado di dimostrare l’interconnessione della macchina/impianto al sistema di gestione della produzione e/o alla rete di fornitura.</a:t>
            </a:r>
          </a:p>
          <a:p>
            <a:pPr>
              <a:buClrTx/>
              <a:buFont typeface="+mj-lt"/>
              <a:buAutoNum type="arabicPeriod"/>
            </a:pPr>
            <a:r>
              <a:rPr lang="it-IT" sz="2000" dirty="0">
                <a:solidFill>
                  <a:srgbClr val="002060"/>
                </a:solidFill>
                <a:latin typeface="+mn-lt"/>
              </a:rPr>
              <a:t>Rappresentazione dei flussi di materiali e/o materie prime e semilavorati e informazioni che vanno a definire l’integrazione della macchina/impianto nel sistema produttivo dell’utilizzatore.</a:t>
            </a:r>
          </a:p>
          <a:p>
            <a:pPr marL="342900" lvl="1" indent="-342900">
              <a:buClrTx/>
              <a:buSzPct val="95000"/>
            </a:pPr>
            <a:endParaRPr lang="it-IT" sz="1800" dirty="0">
              <a:solidFill>
                <a:srgbClr val="002060"/>
              </a:solidFill>
              <a:latin typeface="Verdana" panose="020B0604030504040204" pitchFamily="34" charset="0"/>
            </a:endParaRPr>
          </a:p>
        </p:txBody>
      </p:sp>
      <p:sp>
        <p:nvSpPr>
          <p:cNvPr id="11"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54</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30952701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4.0</a:t>
            </a:r>
            <a:endParaRPr lang="it-IT" sz="2800" dirty="0">
              <a:solidFill>
                <a:srgbClr val="002060"/>
              </a:solidFill>
              <a:effectLst/>
              <a:latin typeface="Verdana" pitchFamily="34" charset="0"/>
            </a:endParaRPr>
          </a:p>
        </p:txBody>
      </p:sp>
      <p:sp>
        <p:nvSpPr>
          <p:cNvPr id="10" name="Text Box 7"/>
          <p:cNvSpPr txBox="1">
            <a:spLocks noChangeArrowheads="1"/>
          </p:cNvSpPr>
          <p:nvPr/>
        </p:nvSpPr>
        <p:spPr bwMode="auto">
          <a:xfrm>
            <a:off x="629742" y="1052736"/>
            <a:ext cx="7775104" cy="446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r>
              <a:rPr lang="it-IT" sz="2400" dirty="0">
                <a:solidFill>
                  <a:srgbClr val="FF0000"/>
                </a:solidFill>
                <a:latin typeface="+mn-lt"/>
              </a:rPr>
              <a:t>Contenuti della Perizia tecnica </a:t>
            </a:r>
            <a:r>
              <a:rPr lang="it-IT" sz="2400" dirty="0" smtClean="0">
                <a:solidFill>
                  <a:srgbClr val="FF0000"/>
                </a:solidFill>
                <a:latin typeface="+mn-lt"/>
              </a:rPr>
              <a:t>giurata</a:t>
            </a:r>
            <a:endParaRPr lang="it-IT" sz="2400" dirty="0">
              <a:solidFill>
                <a:srgbClr val="FF0000"/>
              </a:solidFill>
              <a:latin typeface="+mn-lt"/>
            </a:endParaRPr>
          </a:p>
          <a:p>
            <a:pPr marL="0" indent="0">
              <a:buNone/>
            </a:pPr>
            <a:endParaRPr lang="it-IT" sz="2000" dirty="0">
              <a:solidFill>
                <a:srgbClr val="002060"/>
              </a:solidFill>
              <a:latin typeface="+mn-lt"/>
            </a:endParaRPr>
          </a:p>
          <a:p>
            <a:pPr marL="0" indent="0">
              <a:buClrTx/>
              <a:buNone/>
            </a:pPr>
            <a:r>
              <a:rPr lang="it-IT" sz="2000" dirty="0" smtClean="0">
                <a:solidFill>
                  <a:srgbClr val="002060"/>
                </a:solidFill>
                <a:latin typeface="+mn-lt"/>
              </a:rPr>
              <a:t>Il firmatario della perizia deve dichiarare </a:t>
            </a:r>
            <a:r>
              <a:rPr lang="it-IT" sz="2000" dirty="0">
                <a:solidFill>
                  <a:srgbClr val="002060"/>
                </a:solidFill>
                <a:latin typeface="+mn-lt"/>
              </a:rPr>
              <a:t>la propria “</a:t>
            </a:r>
            <a:r>
              <a:rPr lang="it-IT" sz="2000" b="1" dirty="0">
                <a:solidFill>
                  <a:srgbClr val="002060"/>
                </a:solidFill>
                <a:latin typeface="+mn-lt"/>
              </a:rPr>
              <a:t>terzietà</a:t>
            </a:r>
            <a:r>
              <a:rPr lang="it-IT" sz="2000" dirty="0">
                <a:solidFill>
                  <a:srgbClr val="002060"/>
                </a:solidFill>
                <a:latin typeface="+mn-lt"/>
              </a:rPr>
              <a:t>” rispetto ai produttori e/o fornitori dei beni strumentali, servizi e beni immateriali oggetto della </a:t>
            </a:r>
            <a:r>
              <a:rPr lang="it-IT" sz="2000" dirty="0" smtClean="0">
                <a:solidFill>
                  <a:srgbClr val="002060"/>
                </a:solidFill>
                <a:latin typeface="+mn-lt"/>
              </a:rPr>
              <a:t>perizia. </a:t>
            </a:r>
            <a:endParaRPr lang="it-IT" sz="2000" dirty="0">
              <a:solidFill>
                <a:srgbClr val="002060"/>
              </a:solidFill>
              <a:latin typeface="+mn-lt"/>
            </a:endParaRPr>
          </a:p>
          <a:p>
            <a:pPr>
              <a:buClrTx/>
            </a:pPr>
            <a:endParaRPr lang="it-IT" sz="2000" dirty="0">
              <a:solidFill>
                <a:schemeClr val="bg1"/>
              </a:solidFill>
              <a:latin typeface="+mn-lt"/>
            </a:endParaRPr>
          </a:p>
          <a:p>
            <a:pPr marL="0" indent="0">
              <a:buNone/>
            </a:pPr>
            <a:r>
              <a:rPr lang="it-IT" sz="2000" dirty="0" smtClean="0">
                <a:solidFill>
                  <a:srgbClr val="002060"/>
                </a:solidFill>
                <a:latin typeface="+mn-lt"/>
              </a:rPr>
              <a:t>Per </a:t>
            </a:r>
            <a:r>
              <a:rPr lang="it-IT" sz="2000" dirty="0">
                <a:solidFill>
                  <a:srgbClr val="002060"/>
                </a:solidFill>
                <a:latin typeface="+mn-lt"/>
              </a:rPr>
              <a:t>i beni dal </a:t>
            </a:r>
            <a:r>
              <a:rPr lang="it-IT" sz="2000" u="sng" dirty="0">
                <a:solidFill>
                  <a:srgbClr val="002060"/>
                </a:solidFill>
                <a:latin typeface="+mn-lt"/>
              </a:rPr>
              <a:t>costo unitario di acquisizione</a:t>
            </a:r>
            <a:r>
              <a:rPr lang="it-IT" sz="2000" dirty="0">
                <a:solidFill>
                  <a:srgbClr val="002060"/>
                </a:solidFill>
                <a:latin typeface="+mn-lt"/>
              </a:rPr>
              <a:t> inferiore o uguale a 500.000 euro, </a:t>
            </a:r>
            <a:r>
              <a:rPr lang="it-IT" sz="2000" dirty="0" smtClean="0">
                <a:solidFill>
                  <a:srgbClr val="002060"/>
                </a:solidFill>
                <a:latin typeface="+mn-lt"/>
              </a:rPr>
              <a:t>è necessaria </a:t>
            </a:r>
            <a:r>
              <a:rPr lang="it-IT" sz="2000" dirty="0">
                <a:solidFill>
                  <a:srgbClr val="002060"/>
                </a:solidFill>
                <a:latin typeface="+mn-lt"/>
              </a:rPr>
              <a:t>una dichiarazione resa dal </a:t>
            </a:r>
            <a:r>
              <a:rPr lang="it-IT" sz="2000" dirty="0" smtClean="0">
                <a:solidFill>
                  <a:srgbClr val="002060"/>
                </a:solidFill>
                <a:latin typeface="+mn-lt"/>
              </a:rPr>
              <a:t>Legale Rappresentante, </a:t>
            </a:r>
            <a:r>
              <a:rPr lang="it-IT" sz="2000" dirty="0">
                <a:solidFill>
                  <a:srgbClr val="002060"/>
                </a:solidFill>
                <a:latin typeface="+mn-lt"/>
              </a:rPr>
              <a:t>resa ai sensi del testo unico delle disposizioni legislative e regolamentari in materia di documentazione amministrativa. </a:t>
            </a:r>
            <a:endParaRPr lang="it-IT" sz="2000" dirty="0" smtClean="0">
              <a:solidFill>
                <a:srgbClr val="002060"/>
              </a:solidFill>
              <a:latin typeface="+mn-lt"/>
            </a:endParaRPr>
          </a:p>
          <a:p>
            <a:pPr marL="0" indent="0">
              <a:buNone/>
            </a:pPr>
            <a:r>
              <a:rPr lang="it-IT" sz="2000" dirty="0" smtClean="0">
                <a:solidFill>
                  <a:srgbClr val="FF0000"/>
                </a:solidFill>
                <a:latin typeface="+mn-lt"/>
              </a:rPr>
              <a:t>Tale </a:t>
            </a:r>
            <a:r>
              <a:rPr lang="it-IT" sz="2000" dirty="0">
                <a:solidFill>
                  <a:srgbClr val="FF0000"/>
                </a:solidFill>
                <a:latin typeface="+mn-lt"/>
              </a:rPr>
              <a:t>dichiarazione può anche essere sostituita dalla perizia tecnica giurata </a:t>
            </a:r>
            <a:r>
              <a:rPr lang="it-IT" sz="2000" dirty="0">
                <a:solidFill>
                  <a:srgbClr val="002060"/>
                </a:solidFill>
                <a:latin typeface="+mn-lt"/>
              </a:rPr>
              <a:t>o dall’attestato di conformità rilasciata da un ente di certificazione </a:t>
            </a:r>
            <a:r>
              <a:rPr lang="it-IT" sz="2000" dirty="0" smtClean="0">
                <a:solidFill>
                  <a:srgbClr val="002060"/>
                </a:solidFill>
                <a:latin typeface="+mn-lt"/>
              </a:rPr>
              <a:t>accreditato.</a:t>
            </a:r>
            <a:endParaRPr lang="it-IT" sz="2000" dirty="0">
              <a:solidFill>
                <a:srgbClr val="002060"/>
              </a:solidFill>
              <a:latin typeface="+mn-lt"/>
            </a:endParaRPr>
          </a:p>
        </p:txBody>
      </p:sp>
      <p:sp>
        <p:nvSpPr>
          <p:cNvPr id="11"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55</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22220367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4.0</a:t>
            </a:r>
            <a:endParaRPr lang="it-IT" sz="2800" dirty="0">
              <a:solidFill>
                <a:srgbClr val="002060"/>
              </a:solidFill>
              <a:effectLst/>
              <a:latin typeface="Verdana" pitchFamily="34" charset="0"/>
            </a:endParaRPr>
          </a:p>
        </p:txBody>
      </p:sp>
      <p:sp>
        <p:nvSpPr>
          <p:cNvPr id="10" name="Text Box 7"/>
          <p:cNvSpPr txBox="1">
            <a:spLocks noChangeArrowheads="1"/>
          </p:cNvSpPr>
          <p:nvPr/>
        </p:nvSpPr>
        <p:spPr bwMode="auto">
          <a:xfrm>
            <a:off x="260822" y="1029510"/>
            <a:ext cx="8197850" cy="415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lgn="just">
              <a:buNone/>
            </a:pPr>
            <a:r>
              <a:rPr lang="it-IT" sz="2400" dirty="0">
                <a:solidFill>
                  <a:srgbClr val="FF0000"/>
                </a:solidFill>
                <a:latin typeface="+mn-lt"/>
              </a:rPr>
              <a:t>Tutela della proprietà intellettuale </a:t>
            </a:r>
          </a:p>
          <a:p>
            <a:pPr marL="0" indent="0" algn="just">
              <a:buNone/>
            </a:pPr>
            <a:endParaRPr lang="it-IT" sz="2400" dirty="0" smtClean="0">
              <a:solidFill>
                <a:srgbClr val="002060"/>
              </a:solidFill>
              <a:latin typeface="+mn-lt"/>
            </a:endParaRPr>
          </a:p>
          <a:p>
            <a:pPr marL="0" indent="0" algn="just">
              <a:buNone/>
            </a:pPr>
            <a:r>
              <a:rPr lang="it-IT" sz="2200" dirty="0" smtClean="0">
                <a:solidFill>
                  <a:srgbClr val="002060"/>
                </a:solidFill>
                <a:latin typeface="+mn-lt"/>
              </a:rPr>
              <a:t>A tutela </a:t>
            </a:r>
            <a:r>
              <a:rPr lang="it-IT" sz="2200" dirty="0">
                <a:solidFill>
                  <a:srgbClr val="002060"/>
                </a:solidFill>
                <a:latin typeface="+mn-lt"/>
              </a:rPr>
              <a:t>della proprietà intellettuale e della riservatezza dell’utilizzatore del bene, nonché di terze parti </a:t>
            </a:r>
            <a:r>
              <a:rPr lang="it-IT" sz="2200" dirty="0" smtClean="0">
                <a:solidFill>
                  <a:srgbClr val="002060"/>
                </a:solidFill>
                <a:latin typeface="+mn-lt"/>
              </a:rPr>
              <a:t>coinvolte, l’analisi </a:t>
            </a:r>
            <a:r>
              <a:rPr lang="it-IT" sz="2200" dirty="0">
                <a:solidFill>
                  <a:srgbClr val="002060"/>
                </a:solidFill>
                <a:latin typeface="+mn-lt"/>
              </a:rPr>
              <a:t>tecnica è realizzata in maniera confidenziale dal professionista o dall’ente di certificazione e </a:t>
            </a:r>
            <a:r>
              <a:rPr lang="it-IT" sz="2200" b="1" dirty="0">
                <a:solidFill>
                  <a:srgbClr val="FF0000"/>
                </a:solidFill>
                <a:latin typeface="+mn-lt"/>
              </a:rPr>
              <a:t>deve essere custodita presso la sede del beneficiario</a:t>
            </a:r>
            <a:r>
              <a:rPr lang="it-IT" sz="2200" dirty="0">
                <a:solidFill>
                  <a:srgbClr val="002060"/>
                </a:solidFill>
                <a:latin typeface="+mn-lt"/>
              </a:rPr>
              <a:t> dell’agevolazione. </a:t>
            </a:r>
            <a:endParaRPr lang="it-IT" sz="2200" dirty="0" smtClean="0">
              <a:solidFill>
                <a:srgbClr val="002060"/>
              </a:solidFill>
              <a:latin typeface="+mn-lt"/>
            </a:endParaRPr>
          </a:p>
          <a:p>
            <a:pPr marL="0" indent="0" algn="just">
              <a:buNone/>
            </a:pPr>
            <a:endParaRPr lang="it-IT" sz="2200" dirty="0">
              <a:solidFill>
                <a:srgbClr val="002060"/>
              </a:solidFill>
              <a:latin typeface="+mn-lt"/>
            </a:endParaRPr>
          </a:p>
          <a:p>
            <a:pPr marL="0" indent="0" algn="just">
              <a:buNone/>
            </a:pPr>
            <a:r>
              <a:rPr lang="it-IT" sz="2200" dirty="0" smtClean="0">
                <a:solidFill>
                  <a:srgbClr val="002060"/>
                </a:solidFill>
                <a:latin typeface="+mn-lt"/>
              </a:rPr>
              <a:t>Le </a:t>
            </a:r>
            <a:r>
              <a:rPr lang="it-IT" sz="2200" dirty="0">
                <a:solidFill>
                  <a:srgbClr val="002060"/>
                </a:solidFill>
                <a:latin typeface="+mn-lt"/>
              </a:rPr>
              <a:t>informazioni contenute potranno essere rese disponibili solamente su richiesta degli organi di controllo o su mandato dell’autorità giudiziaria.</a:t>
            </a:r>
          </a:p>
        </p:txBody>
      </p:sp>
      <p:sp>
        <p:nvSpPr>
          <p:cNvPr id="11"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56</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2947486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4.0</a:t>
            </a:r>
            <a:endParaRPr lang="it-IT" sz="2800" dirty="0">
              <a:solidFill>
                <a:srgbClr val="002060"/>
              </a:solidFill>
              <a:effectLst/>
              <a:latin typeface="Verdana" pitchFamily="34" charset="0"/>
            </a:endParaRPr>
          </a:p>
        </p:txBody>
      </p:sp>
      <p:sp>
        <p:nvSpPr>
          <p:cNvPr id="10" name="Text Box 7"/>
          <p:cNvSpPr txBox="1">
            <a:spLocks noChangeArrowheads="1"/>
          </p:cNvSpPr>
          <p:nvPr/>
        </p:nvSpPr>
        <p:spPr bwMode="auto">
          <a:xfrm>
            <a:off x="219211" y="945328"/>
            <a:ext cx="8197850" cy="481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buNone/>
            </a:pPr>
            <a:r>
              <a:rPr lang="it-IT" sz="2000" dirty="0">
                <a:solidFill>
                  <a:srgbClr val="FF0000"/>
                </a:solidFill>
                <a:latin typeface="Verdana" panose="020B0604030504040204" pitchFamily="34" charset="0"/>
              </a:rPr>
              <a:t>Il costo della perizia giurata deriva dalla somma di 3 voci</a:t>
            </a:r>
            <a:r>
              <a:rPr lang="it-IT" sz="2000" dirty="0" smtClean="0">
                <a:solidFill>
                  <a:srgbClr val="FF0000"/>
                </a:solidFill>
                <a:latin typeface="Verdana" panose="020B0604030504040204" pitchFamily="34" charset="0"/>
              </a:rPr>
              <a:t>:</a:t>
            </a:r>
          </a:p>
          <a:p>
            <a:pPr marL="0" indent="0">
              <a:buNone/>
            </a:pPr>
            <a:endParaRPr lang="it-IT" sz="2000" dirty="0">
              <a:solidFill>
                <a:srgbClr val="FF0000"/>
              </a:solidFill>
              <a:latin typeface="Verdana" panose="020B0604030504040204" pitchFamily="34" charset="0"/>
            </a:endParaRPr>
          </a:p>
          <a:p>
            <a:pPr>
              <a:buClrTx/>
              <a:buFont typeface="+mj-lt"/>
              <a:buAutoNum type="arabicPeriod"/>
            </a:pPr>
            <a:r>
              <a:rPr lang="it-IT" sz="1800" u="sng" dirty="0" smtClean="0">
                <a:solidFill>
                  <a:srgbClr val="002060"/>
                </a:solidFill>
                <a:latin typeface="Verdana" panose="020B0604030504040204" pitchFamily="34" charset="0"/>
              </a:rPr>
              <a:t>costo </a:t>
            </a:r>
            <a:r>
              <a:rPr lang="it-IT" sz="1800" u="sng" dirty="0">
                <a:solidFill>
                  <a:srgbClr val="002060"/>
                </a:solidFill>
                <a:latin typeface="Verdana" panose="020B0604030504040204" pitchFamily="34" charset="0"/>
              </a:rPr>
              <a:t>della perizia vera e propria </a:t>
            </a:r>
            <a:r>
              <a:rPr lang="it-IT" sz="1800" dirty="0">
                <a:solidFill>
                  <a:srgbClr val="002060"/>
                </a:solidFill>
                <a:latin typeface="Verdana" panose="020B0604030504040204" pitchFamily="34" charset="0"/>
              </a:rPr>
              <a:t>- il costo della perizia viene stabilito a discrezione del professionista in base al livello di difficoltà della perizia stessa, in base a quanto definito nell’articolo 9 comma 4 della legge 24 marzo 2012, n. 27 (G.U. del 24 marzo 2012, n. 71). </a:t>
            </a:r>
          </a:p>
          <a:p>
            <a:pPr>
              <a:buClrTx/>
              <a:buFont typeface="+mj-lt"/>
              <a:buAutoNum type="arabicPeriod"/>
            </a:pPr>
            <a:r>
              <a:rPr lang="it-IT" sz="1800" u="sng" dirty="0">
                <a:solidFill>
                  <a:srgbClr val="002060"/>
                </a:solidFill>
                <a:latin typeface="Verdana" panose="020B0604030504040204" pitchFamily="34" charset="0"/>
              </a:rPr>
              <a:t>costo di giuramento o asseveramento della perizia </a:t>
            </a:r>
            <a:r>
              <a:rPr lang="it-IT" sz="1800" dirty="0">
                <a:solidFill>
                  <a:srgbClr val="002060"/>
                </a:solidFill>
                <a:latin typeface="Verdana" panose="020B0604030504040204" pitchFamily="34" charset="0"/>
              </a:rPr>
              <a:t>- Visto che l’asseveramento della perizia va fatto Presso un Tribunale o un Giudice di Pace viene normalmente applicato dai Tecnici un ulteriore onere dovuto per coprire il costo del tempo occorrente per tale operazione; in questa voce va incluso anche l’onorario del Notaio se utilizzato in alternativa al Tribunale o al Giudice di Pace. </a:t>
            </a:r>
          </a:p>
          <a:p>
            <a:pPr>
              <a:buClrTx/>
              <a:buFont typeface="+mj-lt"/>
              <a:buAutoNum type="arabicPeriod"/>
            </a:pPr>
            <a:r>
              <a:rPr lang="it-IT" sz="1800" u="sng" dirty="0">
                <a:solidFill>
                  <a:srgbClr val="002060"/>
                </a:solidFill>
                <a:latin typeface="Verdana" panose="020B0604030504040204" pitchFamily="34" charset="0"/>
              </a:rPr>
              <a:t>costo per marche da bollo e diritti </a:t>
            </a:r>
            <a:r>
              <a:rPr lang="it-IT" sz="1800" dirty="0">
                <a:solidFill>
                  <a:srgbClr val="002060"/>
                </a:solidFill>
                <a:latin typeface="Verdana" panose="020B0604030504040204" pitchFamily="34" charset="0"/>
              </a:rPr>
              <a:t>– da apporre secondo le </a:t>
            </a:r>
            <a:r>
              <a:rPr lang="it-IT" sz="1800" dirty="0" smtClean="0">
                <a:solidFill>
                  <a:srgbClr val="002060"/>
                </a:solidFill>
                <a:latin typeface="Verdana" panose="020B0604030504040204" pitchFamily="34" charset="0"/>
              </a:rPr>
              <a:t>modalità </a:t>
            </a:r>
            <a:r>
              <a:rPr lang="it-IT" sz="1800" dirty="0">
                <a:solidFill>
                  <a:srgbClr val="002060"/>
                </a:solidFill>
                <a:latin typeface="Verdana" panose="020B0604030504040204" pitchFamily="34" charset="0"/>
              </a:rPr>
              <a:t>definite dal Tribunale presso cui sarà effettuato il giuramento </a:t>
            </a:r>
            <a:r>
              <a:rPr lang="it-IT" sz="1800" dirty="0" smtClean="0">
                <a:solidFill>
                  <a:srgbClr val="002060"/>
                </a:solidFill>
                <a:latin typeface="Verdana" panose="020B0604030504040204" pitchFamily="34" charset="0"/>
              </a:rPr>
              <a:t>o </a:t>
            </a:r>
            <a:r>
              <a:rPr lang="it-IT" sz="1800" dirty="0">
                <a:solidFill>
                  <a:srgbClr val="002060"/>
                </a:solidFill>
                <a:latin typeface="Verdana" panose="020B0604030504040204" pitchFamily="34" charset="0"/>
              </a:rPr>
              <a:t>previo consulto con il notaio. </a:t>
            </a:r>
            <a:endParaRPr lang="it-IT" sz="2000" dirty="0">
              <a:solidFill>
                <a:schemeClr val="bg1"/>
              </a:solidFill>
            </a:endParaRPr>
          </a:p>
        </p:txBody>
      </p:sp>
      <p:sp>
        <p:nvSpPr>
          <p:cNvPr id="11"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57</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33632910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Piano Industria </a:t>
            </a:r>
            <a:r>
              <a:rPr lang="it-IT" sz="2800" dirty="0">
                <a:solidFill>
                  <a:srgbClr val="002060"/>
                </a:solidFill>
                <a:effectLst/>
                <a:latin typeface="Verdana" pitchFamily="34" charset="0"/>
              </a:rPr>
              <a:t>4.0 </a:t>
            </a:r>
            <a:r>
              <a:rPr lang="it-IT" sz="2800" dirty="0" smtClean="0">
                <a:solidFill>
                  <a:srgbClr val="002060"/>
                </a:solidFill>
                <a:effectLst/>
                <a:latin typeface="Verdana" pitchFamily="34" charset="0"/>
              </a:rPr>
              <a:t>– </a:t>
            </a:r>
            <a:r>
              <a:rPr lang="it-IT" sz="2800" i="1" dirty="0" smtClean="0">
                <a:solidFill>
                  <a:srgbClr val="002060"/>
                </a:solidFill>
                <a:effectLst/>
                <a:latin typeface="Verdana" pitchFamily="34" charset="0"/>
              </a:rPr>
              <a:t>Credito d’Imposta </a:t>
            </a:r>
            <a:endParaRPr lang="it-IT" sz="2800" i="1" dirty="0">
              <a:solidFill>
                <a:srgbClr val="002060"/>
              </a:solidFill>
              <a:effectLst/>
              <a:latin typeface="Verdana" pitchFamily="34"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98855"/>
            <a:ext cx="8604448" cy="4662199"/>
          </a:xfrm>
          <a:prstGeom prst="rect">
            <a:avLst/>
          </a:prstGeom>
        </p:spPr>
      </p:pic>
      <p:sp>
        <p:nvSpPr>
          <p:cNvPr id="12"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58</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10462498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59</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
        <p:nvSpPr>
          <p:cNvPr id="12" name="Rectangle 2"/>
          <p:cNvSpPr>
            <a:spLocks noGrp="1" noChangeArrowheads="1"/>
          </p:cNvSpPr>
          <p:nvPr>
            <p:ph type="ctrTitle"/>
          </p:nvPr>
        </p:nvSpPr>
        <p:spPr>
          <a:xfrm>
            <a:off x="323528" y="404664"/>
            <a:ext cx="8072438" cy="431800"/>
          </a:xfrm>
          <a:ln>
            <a:miter lim="800000"/>
            <a:headEnd/>
            <a:tailEnd/>
          </a:ln>
          <a:extLst/>
        </p:spPr>
        <p:txBody>
          <a:bodyPr>
            <a:normAutofit fontScale="90000"/>
          </a:bodyPr>
          <a:lstStyle/>
          <a:p>
            <a:pPr algn="l" eaLnBrk="1" fontAlgn="auto" hangingPunct="1">
              <a:spcAft>
                <a:spcPts val="0"/>
              </a:spcAft>
              <a:defRPr/>
            </a:pPr>
            <a:r>
              <a:rPr lang="it-IT" sz="2800" dirty="0" smtClean="0">
                <a:solidFill>
                  <a:srgbClr val="002060"/>
                </a:solidFill>
                <a:effectLst/>
                <a:latin typeface="Verdana" pitchFamily="34" charset="0"/>
              </a:rPr>
              <a:t>Conclusioni</a:t>
            </a:r>
            <a:endParaRPr lang="it-IT" sz="2800" dirty="0">
              <a:solidFill>
                <a:srgbClr val="002060"/>
              </a:solidFill>
              <a:effectLst/>
              <a:latin typeface="Verdana" pitchFamily="34" charset="0"/>
            </a:endParaRPr>
          </a:p>
        </p:txBody>
      </p:sp>
      <p:sp>
        <p:nvSpPr>
          <p:cNvPr id="13" name="Text Box 7"/>
          <p:cNvSpPr txBox="1">
            <a:spLocks noChangeArrowheads="1"/>
          </p:cNvSpPr>
          <p:nvPr/>
        </p:nvSpPr>
        <p:spPr bwMode="auto">
          <a:xfrm>
            <a:off x="532594" y="1669805"/>
            <a:ext cx="8341494" cy="92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 typeface="Arial" panose="020B0604020202020204" pitchFamily="34" charset="0"/>
              <a:buChar char="•"/>
            </a:pPr>
            <a:r>
              <a:rPr lang="it-IT" sz="1800" dirty="0">
                <a:solidFill>
                  <a:srgbClr val="002060"/>
                </a:solidFill>
                <a:latin typeface="Verdana" panose="020B0604030504040204" pitchFamily="34" charset="0"/>
              </a:rPr>
              <a:t>I </a:t>
            </a:r>
            <a:r>
              <a:rPr lang="it-IT" sz="1800" b="1" dirty="0">
                <a:solidFill>
                  <a:srgbClr val="002060"/>
                </a:solidFill>
                <a:latin typeface="Verdana" panose="020B0604030504040204" pitchFamily="34" charset="0"/>
              </a:rPr>
              <a:t>dati sono </a:t>
            </a:r>
            <a:r>
              <a:rPr lang="it-IT" sz="1800" b="1" dirty="0" smtClean="0">
                <a:solidFill>
                  <a:srgbClr val="002060"/>
                </a:solidFill>
                <a:latin typeface="Verdana" panose="020B0604030504040204" pitchFamily="34" charset="0"/>
              </a:rPr>
              <a:t>la </a:t>
            </a:r>
            <a:r>
              <a:rPr lang="it-IT" sz="1800" b="1" dirty="0">
                <a:solidFill>
                  <a:srgbClr val="002060"/>
                </a:solidFill>
                <a:latin typeface="Verdana" panose="020B0604030504040204" pitchFamily="34" charset="0"/>
              </a:rPr>
              <a:t>nuova risorsa naturare da estrarre, raffinare, plasmare e manipolare </a:t>
            </a:r>
            <a:r>
              <a:rPr lang="it-IT" sz="1800" dirty="0">
                <a:solidFill>
                  <a:srgbClr val="002060"/>
                </a:solidFill>
                <a:latin typeface="Verdana" panose="020B0604030504040204" pitchFamily="34" charset="0"/>
              </a:rPr>
              <a:t>con la quale si potrà governare ogni contesto della vita</a:t>
            </a:r>
            <a:endParaRPr lang="en-US" sz="1800" dirty="0">
              <a:solidFill>
                <a:srgbClr val="002060"/>
              </a:solidFill>
              <a:latin typeface="Verdana" panose="020B0604030504040204" pitchFamily="34" charset="0"/>
            </a:endParaRPr>
          </a:p>
        </p:txBody>
      </p:sp>
      <p:sp>
        <p:nvSpPr>
          <p:cNvPr id="15" name="Text Box 7"/>
          <p:cNvSpPr txBox="1">
            <a:spLocks noChangeArrowheads="1"/>
          </p:cNvSpPr>
          <p:nvPr/>
        </p:nvSpPr>
        <p:spPr bwMode="auto">
          <a:xfrm>
            <a:off x="532594" y="2676132"/>
            <a:ext cx="818324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 typeface="Arial" panose="020B0604020202020204" pitchFamily="34" charset="0"/>
              <a:buChar char="•"/>
            </a:pPr>
            <a:r>
              <a:rPr lang="it-IT" sz="1800" dirty="0">
                <a:solidFill>
                  <a:srgbClr val="002060"/>
                </a:solidFill>
                <a:latin typeface="Verdana" panose="020B0604030504040204" pitchFamily="34" charset="0"/>
              </a:rPr>
              <a:t>C</a:t>
            </a:r>
            <a:r>
              <a:rPr lang="it-IT" sz="1800" dirty="0" smtClean="0">
                <a:solidFill>
                  <a:srgbClr val="002060"/>
                </a:solidFill>
                <a:latin typeface="Verdana" panose="020B0604030504040204" pitchFamily="34" charset="0"/>
              </a:rPr>
              <a:t>hi </a:t>
            </a:r>
            <a:r>
              <a:rPr lang="it-IT" sz="1800" dirty="0">
                <a:solidFill>
                  <a:srgbClr val="002060"/>
                </a:solidFill>
                <a:latin typeface="Verdana" panose="020B0604030504040204" pitchFamily="34" charset="0"/>
              </a:rPr>
              <a:t>riuscirà a </a:t>
            </a:r>
            <a:r>
              <a:rPr lang="it-IT" sz="1800" b="1" dirty="0">
                <a:solidFill>
                  <a:srgbClr val="002060"/>
                </a:solidFill>
                <a:latin typeface="Verdana" panose="020B0604030504040204" pitchFamily="34" charset="0"/>
              </a:rPr>
              <a:t>dominare e sfruttare </a:t>
            </a:r>
            <a:r>
              <a:rPr lang="it-IT" sz="1800" dirty="0">
                <a:solidFill>
                  <a:srgbClr val="002060"/>
                </a:solidFill>
                <a:latin typeface="Verdana" panose="020B0604030504040204" pitchFamily="34" charset="0"/>
              </a:rPr>
              <a:t>la nuova risorsa otterrà benefici strepitosi. Chi </a:t>
            </a:r>
            <a:r>
              <a:rPr lang="it-IT" sz="1800" dirty="0" smtClean="0">
                <a:solidFill>
                  <a:srgbClr val="002060"/>
                </a:solidFill>
                <a:latin typeface="Verdana" panose="020B0604030504040204" pitchFamily="34" charset="0"/>
              </a:rPr>
              <a:t>non </a:t>
            </a:r>
            <a:r>
              <a:rPr lang="it-IT" sz="1800" dirty="0">
                <a:solidFill>
                  <a:srgbClr val="002060"/>
                </a:solidFill>
                <a:latin typeface="Verdana" panose="020B0604030504040204" pitchFamily="34" charset="0"/>
              </a:rPr>
              <a:t>ci riuscirà soccomberà.</a:t>
            </a:r>
            <a:endParaRPr lang="en-US" sz="1800" dirty="0">
              <a:solidFill>
                <a:srgbClr val="002060"/>
              </a:solidFill>
              <a:latin typeface="Verdana" panose="020B0604030504040204" pitchFamily="34" charset="0"/>
            </a:endParaRPr>
          </a:p>
        </p:txBody>
      </p:sp>
      <p:sp>
        <p:nvSpPr>
          <p:cNvPr id="16" name="Text Box 7"/>
          <p:cNvSpPr txBox="1">
            <a:spLocks noChangeArrowheads="1"/>
          </p:cNvSpPr>
          <p:nvPr/>
        </p:nvSpPr>
        <p:spPr bwMode="auto">
          <a:xfrm>
            <a:off x="532594" y="1111759"/>
            <a:ext cx="8341494"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 typeface="Arial" panose="020B0604020202020204" pitchFamily="34" charset="0"/>
              <a:buChar char="•"/>
            </a:pPr>
            <a:r>
              <a:rPr lang="en-US" sz="1800" dirty="0" smtClean="0">
                <a:solidFill>
                  <a:srgbClr val="002060"/>
                </a:solidFill>
                <a:latin typeface="Verdana" panose="020B0604030504040204" pitchFamily="34" charset="0"/>
              </a:rPr>
              <a:t>E’ in </a:t>
            </a:r>
            <a:r>
              <a:rPr lang="en-US" sz="1800" dirty="0" err="1" smtClean="0">
                <a:solidFill>
                  <a:srgbClr val="002060"/>
                </a:solidFill>
                <a:latin typeface="Verdana" panose="020B0604030504040204" pitchFamily="34" charset="0"/>
              </a:rPr>
              <a:t>atto</a:t>
            </a:r>
            <a:r>
              <a:rPr lang="en-US" sz="1800" dirty="0" smtClean="0">
                <a:solidFill>
                  <a:srgbClr val="002060"/>
                </a:solidFill>
                <a:latin typeface="Verdana" panose="020B0604030504040204" pitchFamily="34" charset="0"/>
              </a:rPr>
              <a:t> </a:t>
            </a:r>
            <a:r>
              <a:rPr lang="en-US" sz="1800" dirty="0" err="1" smtClean="0">
                <a:solidFill>
                  <a:srgbClr val="002060"/>
                </a:solidFill>
                <a:latin typeface="Verdana" panose="020B0604030504040204" pitchFamily="34" charset="0"/>
              </a:rPr>
              <a:t>una</a:t>
            </a:r>
            <a:r>
              <a:rPr lang="en-US" sz="1800" dirty="0" smtClean="0">
                <a:solidFill>
                  <a:srgbClr val="002060"/>
                </a:solidFill>
                <a:latin typeface="Verdana" panose="020B0604030504040204" pitchFamily="34" charset="0"/>
              </a:rPr>
              <a:t> </a:t>
            </a:r>
            <a:r>
              <a:rPr lang="en-US" sz="1800" b="1" dirty="0" err="1">
                <a:solidFill>
                  <a:srgbClr val="002060"/>
                </a:solidFill>
                <a:latin typeface="Verdana" panose="020B0604030504040204" pitchFamily="34" charset="0"/>
              </a:rPr>
              <a:t>nuova</a:t>
            </a:r>
            <a:r>
              <a:rPr lang="en-US" sz="1800" b="1" dirty="0">
                <a:solidFill>
                  <a:srgbClr val="002060"/>
                </a:solidFill>
                <a:latin typeface="Verdana" panose="020B0604030504040204" pitchFamily="34" charset="0"/>
              </a:rPr>
              <a:t> </a:t>
            </a:r>
            <a:r>
              <a:rPr lang="en-US" sz="1800" b="1" dirty="0" err="1">
                <a:solidFill>
                  <a:srgbClr val="002060"/>
                </a:solidFill>
                <a:latin typeface="Verdana" panose="020B0604030504040204" pitchFamily="34" charset="0"/>
              </a:rPr>
              <a:t>rivoluzione</a:t>
            </a:r>
            <a:r>
              <a:rPr lang="en-US" sz="1800" dirty="0" smtClean="0">
                <a:solidFill>
                  <a:srgbClr val="002060"/>
                </a:solidFill>
                <a:latin typeface="Verdana" panose="020B0604030504040204" pitchFamily="34" charset="0"/>
              </a:rPr>
              <a:t>.</a:t>
            </a:r>
            <a:endParaRPr lang="en-US" sz="1800" dirty="0">
              <a:solidFill>
                <a:srgbClr val="002060"/>
              </a:solidFill>
              <a:latin typeface="Verdana" panose="020B0604030504040204" pitchFamily="34" charset="0"/>
            </a:endParaRPr>
          </a:p>
        </p:txBody>
      </p:sp>
      <p:pic>
        <p:nvPicPr>
          <p:cNvPr id="20" name="Picture 4" descr="Risultati immagini per thank yo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010" y="5030187"/>
            <a:ext cx="1867444" cy="817007"/>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1"/>
          <p:cNvSpPr>
            <a:spLocks/>
          </p:cNvSpPr>
          <p:nvPr/>
        </p:nvSpPr>
        <p:spPr bwMode="auto">
          <a:xfrm>
            <a:off x="848507" y="3687002"/>
            <a:ext cx="4104456" cy="21601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lgn="ctr"/>
            <a:r>
              <a:rPr lang="it-IT" sz="1800" i="1" dirty="0">
                <a:solidFill>
                  <a:srgbClr val="002060"/>
                </a:solidFill>
                <a:latin typeface="Verdana" panose="020B0604030504040204" pitchFamily="34" charset="0"/>
              </a:rPr>
              <a:t>”La sopravvivenza non appartiene né ai più forti, né ai più intelligenti, ma solo a coloro che si adattano più velocemente al cambiamento” </a:t>
            </a:r>
          </a:p>
          <a:p>
            <a:pPr algn="ctr"/>
            <a:r>
              <a:rPr lang="it-IT" sz="1800" dirty="0" smtClean="0">
                <a:solidFill>
                  <a:srgbClr val="002060"/>
                </a:solidFill>
                <a:latin typeface="Verdana" panose="020B0604030504040204" pitchFamily="34" charset="0"/>
              </a:rPr>
              <a:t>    </a:t>
            </a:r>
          </a:p>
          <a:p>
            <a:pPr algn="r"/>
            <a:r>
              <a:rPr lang="it-IT" sz="1800" dirty="0" smtClean="0">
                <a:solidFill>
                  <a:srgbClr val="002060"/>
                </a:solidFill>
                <a:latin typeface="Verdana" panose="020B0604030504040204" pitchFamily="34" charset="0"/>
              </a:rPr>
              <a:t>(</a:t>
            </a:r>
            <a:r>
              <a:rPr lang="it-IT" sz="1800" dirty="0">
                <a:solidFill>
                  <a:srgbClr val="002060"/>
                </a:solidFill>
                <a:latin typeface="Verdana" panose="020B0604030504040204" pitchFamily="34" charset="0"/>
              </a:rPr>
              <a:t>Charles Darwin</a:t>
            </a:r>
            <a:r>
              <a:rPr lang="it-IT" sz="1800" dirty="0" smtClean="0">
                <a:solidFill>
                  <a:srgbClr val="002060"/>
                </a:solidFill>
                <a:latin typeface="Verdana" panose="020B0604030504040204" pitchFamily="34" charset="0"/>
              </a:rPr>
              <a:t>)</a:t>
            </a:r>
            <a:endParaRPr lang="it-IT" sz="1800" dirty="0">
              <a:solidFill>
                <a:srgbClr val="002060"/>
              </a:solidFill>
              <a:latin typeface="Verdana" panose="020B0604030504040204" pitchFamily="34" charset="0"/>
              <a:sym typeface="Verdana" pitchFamily="34" charset="0"/>
            </a:endParaRPr>
          </a:p>
          <a:p>
            <a:pPr algn="r"/>
            <a:endParaRPr lang="it-IT" sz="2400" i="1" dirty="0" smtClean="0">
              <a:solidFill>
                <a:srgbClr val="002060"/>
              </a:solidFill>
              <a:latin typeface="+mj-lt"/>
              <a:ea typeface="+mj-ea"/>
              <a:cs typeface="+mj-cs"/>
            </a:endParaRPr>
          </a:p>
          <a:p>
            <a:r>
              <a:rPr lang="it-IT" sz="2000" dirty="0" smtClean="0">
                <a:solidFill>
                  <a:srgbClr val="002060"/>
                </a:solidFill>
                <a:latin typeface="+mj-lt"/>
                <a:ea typeface="+mj-ea"/>
                <a:cs typeface="+mj-cs"/>
              </a:rPr>
              <a:t/>
            </a:r>
            <a:br>
              <a:rPr lang="it-IT" sz="2000" dirty="0" smtClean="0">
                <a:solidFill>
                  <a:srgbClr val="002060"/>
                </a:solidFill>
                <a:latin typeface="+mj-lt"/>
                <a:ea typeface="+mj-ea"/>
                <a:cs typeface="+mj-cs"/>
              </a:rPr>
            </a:br>
            <a:r>
              <a:rPr lang="it-IT" sz="3200" dirty="0" smtClean="0">
                <a:solidFill>
                  <a:srgbClr val="002060"/>
                </a:solidFill>
              </a:rPr>
              <a:t/>
            </a:r>
            <a:br>
              <a:rPr lang="it-IT" sz="3200" dirty="0" smtClean="0">
                <a:solidFill>
                  <a:srgbClr val="002060"/>
                </a:solidFill>
              </a:rPr>
            </a:br>
            <a:endParaRPr lang="it-IT" sz="3200" dirty="0">
              <a:solidFill>
                <a:srgbClr val="002060"/>
              </a:solidFill>
              <a:latin typeface="+mj-lt"/>
            </a:endParaRPr>
          </a:p>
        </p:txBody>
      </p:sp>
    </p:spTree>
    <p:extLst>
      <p:ext uri="{BB962C8B-B14F-4D97-AF65-F5344CB8AC3E}">
        <p14:creationId xmlns:p14="http://schemas.microsoft.com/office/powerpoint/2010/main" val="182197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0-#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356927" y="328646"/>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smtClean="0">
                <a:solidFill>
                  <a:srgbClr val="002060"/>
                </a:solidFill>
                <a:effectLst/>
                <a:latin typeface="Verdana" pitchFamily="34" charset="0"/>
              </a:rPr>
              <a:t>The world </a:t>
            </a:r>
            <a:r>
              <a:rPr lang="it-IT" sz="2800" dirty="0" err="1" smtClean="0">
                <a:solidFill>
                  <a:srgbClr val="002060"/>
                </a:solidFill>
                <a:effectLst/>
                <a:latin typeface="Verdana" pitchFamily="34" charset="0"/>
              </a:rPr>
              <a:t>is</a:t>
            </a:r>
            <a:r>
              <a:rPr lang="it-IT" sz="2800" dirty="0" smtClean="0">
                <a:solidFill>
                  <a:srgbClr val="002060"/>
                </a:solidFill>
                <a:effectLst/>
                <a:latin typeface="Verdana" pitchFamily="34" charset="0"/>
              </a:rPr>
              <a:t> </a:t>
            </a:r>
            <a:r>
              <a:rPr lang="it-IT" sz="2800" dirty="0" err="1" smtClean="0">
                <a:solidFill>
                  <a:srgbClr val="002060"/>
                </a:solidFill>
                <a:effectLst/>
                <a:latin typeface="Verdana" pitchFamily="34" charset="0"/>
              </a:rPr>
              <a:t>connected</a:t>
            </a:r>
            <a:endParaRPr lang="it-IT" sz="2800" dirty="0">
              <a:solidFill>
                <a:srgbClr val="002060"/>
              </a:solidFill>
              <a:effectLst/>
              <a:latin typeface="Verdana" pitchFamily="34"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39" y="1118436"/>
            <a:ext cx="6588731" cy="4972461"/>
          </a:xfrm>
          <a:prstGeom prst="rect">
            <a:avLst/>
          </a:prstGeom>
        </p:spPr>
      </p:pic>
      <p:sp>
        <p:nvSpPr>
          <p:cNvPr id="8"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6</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1485983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429822" y="343214"/>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a:solidFill>
                  <a:srgbClr val="002060"/>
                </a:solidFill>
                <a:effectLst/>
                <a:latin typeface="Verdana" pitchFamily="34" charset="0"/>
              </a:rPr>
              <a:t>T</a:t>
            </a:r>
            <a:r>
              <a:rPr lang="it-IT" sz="2800" dirty="0" smtClean="0">
                <a:solidFill>
                  <a:srgbClr val="002060"/>
                </a:solidFill>
                <a:effectLst/>
                <a:latin typeface="Verdana" pitchFamily="34" charset="0"/>
              </a:rPr>
              <a:t>ecnologie </a:t>
            </a:r>
            <a:r>
              <a:rPr lang="it-IT" sz="2800" dirty="0">
                <a:solidFill>
                  <a:srgbClr val="002060"/>
                </a:solidFill>
                <a:effectLst/>
                <a:latin typeface="Verdana" pitchFamily="34" charset="0"/>
              </a:rPr>
              <a:t>A</a:t>
            </a:r>
            <a:r>
              <a:rPr lang="it-IT" sz="2800" dirty="0" smtClean="0">
                <a:solidFill>
                  <a:srgbClr val="002060"/>
                </a:solidFill>
                <a:effectLst/>
                <a:latin typeface="Verdana" pitchFamily="34" charset="0"/>
              </a:rPr>
              <a:t>bilitanti</a:t>
            </a:r>
            <a:endParaRPr lang="it-IT" sz="2800" dirty="0">
              <a:solidFill>
                <a:srgbClr val="002060"/>
              </a:solidFill>
              <a:effectLst/>
              <a:latin typeface="Verdana" pitchFamily="34"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27" y="1236314"/>
            <a:ext cx="8459327" cy="4408714"/>
          </a:xfrm>
          <a:prstGeom prst="rect">
            <a:avLst/>
          </a:prstGeom>
        </p:spPr>
      </p:pic>
      <p:sp>
        <p:nvSpPr>
          <p:cNvPr id="8"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7</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3773890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323527" y="260648"/>
            <a:ext cx="8072438" cy="51706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err="1" smtClean="0">
                <a:solidFill>
                  <a:srgbClr val="002060"/>
                </a:solidFill>
                <a:effectLst/>
                <a:latin typeface="Verdana" pitchFamily="34" charset="0"/>
              </a:rPr>
              <a:t>Industry</a:t>
            </a:r>
            <a:r>
              <a:rPr lang="it-IT" sz="2800" dirty="0" smtClean="0">
                <a:solidFill>
                  <a:srgbClr val="002060"/>
                </a:solidFill>
                <a:effectLst/>
                <a:latin typeface="Verdana" pitchFamily="34" charset="0"/>
              </a:rPr>
              <a:t> 4.0 – Data &amp; Analytics</a:t>
            </a:r>
          </a:p>
          <a:p>
            <a:pPr algn="l" eaLnBrk="1" fontAlgn="auto" hangingPunct="1">
              <a:spcAft>
                <a:spcPts val="0"/>
              </a:spcAft>
              <a:defRPr/>
            </a:pPr>
            <a:endParaRPr lang="it-IT" sz="2800" dirty="0" smtClean="0">
              <a:solidFill>
                <a:srgbClr val="002060"/>
              </a:solidFill>
              <a:effectLst/>
              <a:latin typeface="Verdana" pitchFamily="34" charset="0"/>
            </a:endParaRPr>
          </a:p>
        </p:txBody>
      </p:sp>
      <p:pic>
        <p:nvPicPr>
          <p:cNvPr id="2052" name="Picture 4" descr="Risultati immag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7056784" cy="48439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8</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1571209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56936"/>
            <a:ext cx="9144000" cy="5058156"/>
          </a:xfrm>
          <a:prstGeom prst="rect">
            <a:avLst/>
          </a:prstGeom>
        </p:spPr>
      </p:pic>
      <p:sp>
        <p:nvSpPr>
          <p:cNvPr id="17" name="Rectangle 2"/>
          <p:cNvSpPr txBox="1">
            <a:spLocks noChangeArrowheads="1"/>
          </p:cNvSpPr>
          <p:nvPr/>
        </p:nvSpPr>
        <p:spPr bwMode="auto">
          <a:xfrm>
            <a:off x="500935" y="281802"/>
            <a:ext cx="8072438" cy="986958"/>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 bIns="0" numCol="1" anchor="t"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eaLnBrk="1" fontAlgn="auto" hangingPunct="1">
              <a:spcAft>
                <a:spcPts val="0"/>
              </a:spcAft>
              <a:defRPr/>
            </a:pPr>
            <a:r>
              <a:rPr lang="it-IT" sz="2800" dirty="0">
                <a:solidFill>
                  <a:srgbClr val="002060"/>
                </a:solidFill>
                <a:effectLst/>
                <a:latin typeface="Verdana" pitchFamily="34" charset="0"/>
              </a:rPr>
              <a:t>D</a:t>
            </a:r>
            <a:r>
              <a:rPr lang="it-IT" sz="2800" dirty="0" smtClean="0">
                <a:solidFill>
                  <a:srgbClr val="002060"/>
                </a:solidFill>
                <a:effectLst/>
                <a:latin typeface="Verdana" pitchFamily="34" charset="0"/>
              </a:rPr>
              <a:t>ati </a:t>
            </a:r>
            <a:r>
              <a:rPr lang="it-IT" sz="2800" dirty="0">
                <a:solidFill>
                  <a:srgbClr val="002060"/>
                </a:solidFill>
                <a:effectLst/>
                <a:latin typeface="Verdana" pitchFamily="34" charset="0"/>
              </a:rPr>
              <a:t>e I</a:t>
            </a:r>
            <a:r>
              <a:rPr lang="it-IT" sz="2800" dirty="0" smtClean="0">
                <a:solidFill>
                  <a:srgbClr val="002060"/>
                </a:solidFill>
                <a:effectLst/>
                <a:latin typeface="Verdana" pitchFamily="34" charset="0"/>
              </a:rPr>
              <a:t>nformazioni</a:t>
            </a:r>
          </a:p>
          <a:p>
            <a:pPr algn="l" eaLnBrk="1" fontAlgn="auto" hangingPunct="1">
              <a:spcAft>
                <a:spcPts val="0"/>
              </a:spcAft>
              <a:defRPr/>
            </a:pPr>
            <a:r>
              <a:rPr lang="it-IT" sz="2400" dirty="0">
                <a:solidFill>
                  <a:srgbClr val="FF0000"/>
                </a:solidFill>
                <a:effectLst/>
                <a:latin typeface="Verdana" pitchFamily="34" charset="0"/>
              </a:rPr>
              <a:t>I</a:t>
            </a:r>
            <a:r>
              <a:rPr lang="it-IT" sz="2400" dirty="0" smtClean="0">
                <a:solidFill>
                  <a:srgbClr val="FF0000"/>
                </a:solidFill>
                <a:effectLst/>
                <a:latin typeface="Verdana" pitchFamily="34" charset="0"/>
              </a:rPr>
              <a:t>l nuovo </a:t>
            </a:r>
            <a:r>
              <a:rPr lang="it-IT" sz="2400" dirty="0">
                <a:solidFill>
                  <a:srgbClr val="FF0000"/>
                </a:solidFill>
                <a:effectLst/>
                <a:latin typeface="Verdana" pitchFamily="34" charset="0"/>
              </a:rPr>
              <a:t>F</a:t>
            </a:r>
            <a:r>
              <a:rPr lang="it-IT" sz="2400" dirty="0" smtClean="0">
                <a:solidFill>
                  <a:srgbClr val="FF0000"/>
                </a:solidFill>
                <a:effectLst/>
                <a:latin typeface="Verdana" pitchFamily="34" charset="0"/>
              </a:rPr>
              <a:t>attore Produttivo </a:t>
            </a:r>
            <a:endParaRPr lang="it-IT" sz="2400" dirty="0">
              <a:solidFill>
                <a:srgbClr val="FF0000"/>
              </a:solidFill>
              <a:effectLst/>
              <a:latin typeface="Verdana" pitchFamily="34" charset="0"/>
            </a:endParaRPr>
          </a:p>
        </p:txBody>
      </p:sp>
      <p:sp>
        <p:nvSpPr>
          <p:cNvPr id="2" name="Rettangolo 1"/>
          <p:cNvSpPr/>
          <p:nvPr/>
        </p:nvSpPr>
        <p:spPr>
          <a:xfrm>
            <a:off x="395536" y="1723390"/>
            <a:ext cx="4529805" cy="3046988"/>
          </a:xfrm>
          <a:prstGeom prst="rect">
            <a:avLst/>
          </a:prstGeom>
        </p:spPr>
        <p:txBody>
          <a:bodyPr wrap="square">
            <a:spAutoFit/>
          </a:bodyPr>
          <a:lstStyle/>
          <a:p>
            <a:r>
              <a:rPr lang="it-IT" dirty="0">
                <a:solidFill>
                  <a:srgbClr val="002060"/>
                </a:solidFill>
                <a:latin typeface="+mj-lt"/>
              </a:rPr>
              <a:t>Nell’attuale era digitale il “</a:t>
            </a:r>
            <a:r>
              <a:rPr lang="it-IT" b="1" dirty="0">
                <a:solidFill>
                  <a:srgbClr val="FF0000"/>
                </a:solidFill>
                <a:latin typeface="+mj-lt"/>
              </a:rPr>
              <a:t>motore</a:t>
            </a:r>
            <a:r>
              <a:rPr lang="it-IT" dirty="0">
                <a:solidFill>
                  <a:srgbClr val="002060"/>
                </a:solidFill>
                <a:latin typeface="+mj-lt"/>
              </a:rPr>
              <a:t>” è rappresentato dall’immensa </a:t>
            </a:r>
            <a:r>
              <a:rPr lang="it-IT" b="1" dirty="0" smtClean="0">
                <a:solidFill>
                  <a:srgbClr val="002060"/>
                </a:solidFill>
                <a:latin typeface="+mj-lt"/>
              </a:rPr>
              <a:t>potenza </a:t>
            </a:r>
            <a:r>
              <a:rPr lang="it-IT" b="1" dirty="0">
                <a:solidFill>
                  <a:srgbClr val="002060"/>
                </a:solidFill>
                <a:latin typeface="+mj-lt"/>
              </a:rPr>
              <a:t>di </a:t>
            </a:r>
            <a:r>
              <a:rPr lang="it-IT" b="1" dirty="0" smtClean="0">
                <a:solidFill>
                  <a:srgbClr val="002060"/>
                </a:solidFill>
                <a:latin typeface="+mj-lt"/>
              </a:rPr>
              <a:t>calcolo </a:t>
            </a:r>
            <a:r>
              <a:rPr lang="it-IT" dirty="0">
                <a:solidFill>
                  <a:srgbClr val="002060"/>
                </a:solidFill>
                <a:latin typeface="+mj-lt"/>
              </a:rPr>
              <a:t>a disposizione di chiunque mentre </a:t>
            </a:r>
            <a:r>
              <a:rPr lang="it-IT" dirty="0" smtClean="0">
                <a:solidFill>
                  <a:srgbClr val="002060"/>
                </a:solidFill>
                <a:latin typeface="+mj-lt"/>
              </a:rPr>
              <a:t>il “</a:t>
            </a:r>
            <a:r>
              <a:rPr lang="it-IT" b="1" dirty="0" smtClean="0">
                <a:solidFill>
                  <a:srgbClr val="FF0000"/>
                </a:solidFill>
                <a:latin typeface="+mj-lt"/>
              </a:rPr>
              <a:t>carburante</a:t>
            </a:r>
            <a:r>
              <a:rPr lang="it-IT" dirty="0" smtClean="0">
                <a:solidFill>
                  <a:srgbClr val="002060"/>
                </a:solidFill>
                <a:latin typeface="+mj-lt"/>
              </a:rPr>
              <a:t>” è l’inesauribile </a:t>
            </a:r>
            <a:r>
              <a:rPr lang="it-IT" b="1" dirty="0">
                <a:solidFill>
                  <a:srgbClr val="002060"/>
                </a:solidFill>
                <a:latin typeface="+mj-lt"/>
              </a:rPr>
              <a:t>mole di dati </a:t>
            </a:r>
            <a:r>
              <a:rPr lang="it-IT" dirty="0">
                <a:solidFill>
                  <a:srgbClr val="002060"/>
                </a:solidFill>
                <a:latin typeface="+mj-lt"/>
              </a:rPr>
              <a:t>che si genera ininterrottamente attraverso la </a:t>
            </a:r>
            <a:r>
              <a:rPr lang="it-IT" dirty="0" smtClean="0">
                <a:solidFill>
                  <a:srgbClr val="002060"/>
                </a:solidFill>
                <a:latin typeface="+mj-lt"/>
              </a:rPr>
              <a:t>rete di dispositivi e persone connesse.</a:t>
            </a:r>
            <a:endParaRPr lang="it-IT" dirty="0">
              <a:solidFill>
                <a:srgbClr val="002060"/>
              </a:solidFill>
              <a:latin typeface="+mj-lt"/>
            </a:endParaRPr>
          </a:p>
        </p:txBody>
      </p:sp>
      <p:sp>
        <p:nvSpPr>
          <p:cNvPr id="9" name="CasellaDiTesto 8"/>
          <p:cNvSpPr txBox="1"/>
          <p:nvPr/>
        </p:nvSpPr>
        <p:spPr>
          <a:xfrm>
            <a:off x="628256" y="5445224"/>
            <a:ext cx="7817796" cy="523220"/>
          </a:xfrm>
          <a:prstGeom prst="rect">
            <a:avLst/>
          </a:prstGeom>
          <a:noFill/>
        </p:spPr>
        <p:txBody>
          <a:bodyPr wrap="square" rtlCol="0">
            <a:spAutoFit/>
          </a:bodyPr>
          <a:lstStyle/>
          <a:p>
            <a:pPr algn="ctr"/>
            <a:r>
              <a:rPr lang="en-US" sz="2800" b="1" dirty="0" smtClean="0">
                <a:solidFill>
                  <a:srgbClr val="FAFDF1"/>
                </a:solidFill>
                <a:latin typeface="+mj-lt"/>
              </a:rPr>
              <a:t>DATA IS THE NEW OIL OF THE DIGITAL ECONOMY</a:t>
            </a:r>
            <a:endParaRPr lang="it-IT" sz="2800" b="1" dirty="0">
              <a:solidFill>
                <a:srgbClr val="FAFDF1"/>
              </a:solidFill>
              <a:latin typeface="+mj-lt"/>
            </a:endParaRPr>
          </a:p>
        </p:txBody>
      </p:sp>
      <p:sp>
        <p:nvSpPr>
          <p:cNvPr id="8" name="Rectangle 4"/>
          <p:cNvSpPr>
            <a:spLocks noChangeArrowheads="1"/>
          </p:cNvSpPr>
          <p:nvPr/>
        </p:nvSpPr>
        <p:spPr bwMode="auto">
          <a:xfrm>
            <a:off x="6876255" y="6418649"/>
            <a:ext cx="2088233" cy="365805"/>
          </a:xfrm>
          <a:prstGeom prst="rect">
            <a:avLst/>
          </a:prstGeom>
          <a:noFill/>
          <a:ln w="9525">
            <a:noFill/>
            <a:miter lim="800000"/>
            <a:headEnd/>
            <a:tailEnd/>
          </a:ln>
          <a:effectLst/>
        </p:spPr>
        <p:txBody>
          <a:bodyPr lIns="92075" tIns="46038" rIns="92075" bIns="46038" anchor="ctr"/>
          <a:lstStyle/>
          <a:p>
            <a:pPr algn="r" eaLnBrk="1" hangingPunct="1">
              <a:spcBef>
                <a:spcPct val="20000"/>
              </a:spcBef>
              <a:buClr>
                <a:schemeClr val="accent2"/>
              </a:buClr>
              <a:buSzPct val="80000"/>
              <a:buFont typeface="Wingdings" panose="05000000000000000000" pitchFamily="2" charset="2"/>
              <a:buNone/>
              <a:defRPr/>
            </a:pPr>
            <a:r>
              <a:rPr lang="it-IT" sz="1000" dirty="0" smtClean="0">
                <a:solidFill>
                  <a:srgbClr val="002060"/>
                </a:solidFill>
                <a:latin typeface="Verdana" panose="020B0604030504040204" pitchFamily="34" charset="0"/>
              </a:rPr>
              <a:t>Ing</a:t>
            </a:r>
            <a:r>
              <a:rPr lang="it-IT" sz="1000" dirty="0">
                <a:solidFill>
                  <a:srgbClr val="002060"/>
                </a:solidFill>
                <a:latin typeface="Verdana" panose="020B0604030504040204" pitchFamily="34" charset="0"/>
              </a:rPr>
              <a:t>. Ascari </a:t>
            </a:r>
            <a:r>
              <a:rPr lang="it-IT" sz="1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Mario       </a:t>
            </a:r>
            <a:fld id="{0415B4C1-A70C-4D80-BF38-34861DFCCAE8}" type="slidenum">
              <a:rPr lang="it-IT" sz="1000" smtClean="0">
                <a:solidFill>
                  <a:srgbClr val="002060"/>
                </a:solidFill>
                <a:latin typeface="Verdana" panose="020B0604030504040204" pitchFamily="34" charset="0"/>
                <a:ea typeface="Verdana" panose="020B0604030504040204" pitchFamily="34" charset="0"/>
                <a:cs typeface="Verdana" panose="020B0604030504040204" pitchFamily="34" charset="0"/>
              </a:rPr>
              <a:pPr algn="r" eaLnBrk="1" hangingPunct="1">
                <a:spcBef>
                  <a:spcPct val="20000"/>
                </a:spcBef>
                <a:buClr>
                  <a:schemeClr val="accent2"/>
                </a:buClr>
                <a:buSzPct val="80000"/>
                <a:buFont typeface="Wingdings" panose="05000000000000000000" pitchFamily="2" charset="2"/>
                <a:buNone/>
                <a:defRPr/>
              </a:pPr>
              <a:t>9</a:t>
            </a:fld>
            <a:r>
              <a:rPr lang="it-IT" sz="1000" dirty="0" smtClean="0">
                <a:solidFill>
                  <a:srgbClr val="002060"/>
                </a:solidFill>
                <a:latin typeface="Verdana" panose="020B0604030504040204" pitchFamily="34" charset="0"/>
              </a:rPr>
              <a:t>   </a:t>
            </a:r>
            <a:endParaRPr lang="it-IT" sz="10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2834623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4899</TotalTime>
  <Words>5219</Words>
  <Application>Microsoft Office PowerPoint</Application>
  <PresentationFormat>Presentazione su schermo (4:3)</PresentationFormat>
  <Paragraphs>342</Paragraphs>
  <Slides>59</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59</vt:i4>
      </vt:variant>
    </vt:vector>
  </HeadingPairs>
  <TitlesOfParts>
    <vt:vector size="69" baseType="lpstr">
      <vt:lpstr>Arial</vt:lpstr>
      <vt:lpstr>Calibri</vt:lpstr>
      <vt:lpstr>Calibri Light</vt:lpstr>
      <vt:lpstr>Constantia</vt:lpstr>
      <vt:lpstr>Narkisim</vt:lpstr>
      <vt:lpstr>Times New Roman</vt:lpstr>
      <vt:lpstr>Verdana</vt:lpstr>
      <vt:lpstr>Wingdings</vt:lpstr>
      <vt:lpstr>Wingdings 2</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Piano Industria 4.0</vt:lpstr>
      <vt:lpstr>Piano Industria 4.0 – Principali Misure</vt:lpstr>
      <vt:lpstr>Presentazione standard di PowerPoint</vt:lpstr>
      <vt:lpstr>La Digitalizzazione</vt:lpstr>
      <vt:lpstr>Presentazione standard di PowerPoint</vt:lpstr>
      <vt:lpstr>Piano Industria 4.0 – Istruzioni per l’Uso</vt:lpstr>
      <vt:lpstr>Piano Industria 4.0 – Beneficiari</vt:lpstr>
      <vt:lpstr>Piano Industria 4.0 – Periodo di validità </vt:lpstr>
      <vt:lpstr>Piano Industria 4.0 – Beni Agevolabili </vt:lpstr>
      <vt:lpstr>Piano Industria 4.0 – Beni Agevolabili </vt:lpstr>
      <vt:lpstr>Piano Industria 4.0 – Analisi Allegato A </vt:lpstr>
      <vt:lpstr>Piano Industria 4.0 – Beni Agevolabili </vt:lpstr>
      <vt:lpstr>Piano Industria 4.0 – Beni Agevolabili </vt:lpstr>
      <vt:lpstr>Piano Industria 4.0 – Beni Agevolabili </vt:lpstr>
      <vt:lpstr>Piano Industria 4.0 – Beni Agevolabili </vt:lpstr>
      <vt:lpstr>Piano Industria 4.0 – Beni Agevolabili </vt:lpstr>
      <vt:lpstr>Piano Industria 4.0 – Beni Agevolabili </vt:lpstr>
      <vt:lpstr>Piano Industria 4.0 - Caratteristiche obbligatorie (5+2) </vt:lpstr>
      <vt:lpstr>Piano Industria 4.0</vt:lpstr>
      <vt:lpstr>Accertamento delle 5 Caratteristiche obbligatorie </vt:lpstr>
      <vt:lpstr>Accertamento delle 5 Caratteristiche obbligatorie </vt:lpstr>
      <vt:lpstr>Accertamento delle 5 Caratteristiche obbligatorie </vt:lpstr>
      <vt:lpstr>Accertamento delle 5 Caratteristiche obbligatorie </vt:lpstr>
      <vt:lpstr>Accertamento delle 5 Caratteristiche obbligatorie </vt:lpstr>
      <vt:lpstr>Accertamento delle 5 Caratteristiche obbligatorie </vt:lpstr>
      <vt:lpstr>Accertamento delle 2 Caratteristiche Aggiuntive</vt:lpstr>
      <vt:lpstr>Presentazione standard di PowerPoint</vt:lpstr>
      <vt:lpstr>Piano Industria 4.0 – Beni Agevolabili </vt:lpstr>
      <vt:lpstr>Piano Industria 4.0 – Beni Agevolabili </vt:lpstr>
      <vt:lpstr>Piano Industria 4.0 – Beni Agevolabili </vt:lpstr>
      <vt:lpstr>Piano Industria 4.0</vt:lpstr>
      <vt:lpstr>Piano Industria 4.0</vt:lpstr>
      <vt:lpstr>Piano Industria 4.0</vt:lpstr>
      <vt:lpstr>Piano Industria 4.0</vt:lpstr>
      <vt:lpstr>Piano Industria 4.0</vt:lpstr>
      <vt:lpstr>Piano Industria 4.0</vt:lpstr>
      <vt:lpstr>Piano Industria 4.0</vt:lpstr>
      <vt:lpstr>Piano Industria 4.0 – Credito d’Imposta </vt:lpstr>
      <vt:lpstr>Conclusioni</vt:lpstr>
    </vt:vector>
  </TitlesOfParts>
  <Company>Pro-Vision S.r.l.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Pro-Vision S.r.l.</dc:title>
  <dc:creator>Ing. Mario Ascari</dc:creator>
  <cp:lastModifiedBy>Antonio</cp:lastModifiedBy>
  <cp:revision>1542</cp:revision>
  <cp:lastPrinted>2015-06-19T14:58:27Z</cp:lastPrinted>
  <dcterms:created xsi:type="dcterms:W3CDTF">2002-04-10T08:10:06Z</dcterms:created>
  <dcterms:modified xsi:type="dcterms:W3CDTF">2017-06-17T19:13:07Z</dcterms:modified>
</cp:coreProperties>
</file>